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6.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0" r:id="rId3"/>
  </p:sldMasterIdLst>
  <p:notesMasterIdLst>
    <p:notesMasterId r:id="rId45"/>
  </p:notesMasterIdLst>
  <p:sldIdLst>
    <p:sldId id="256" r:id="rId4"/>
    <p:sldId id="628" r:id="rId5"/>
    <p:sldId id="1129" r:id="rId6"/>
    <p:sldId id="1056" r:id="rId7"/>
    <p:sldId id="626" r:id="rId8"/>
    <p:sldId id="641" r:id="rId9"/>
    <p:sldId id="1118" r:id="rId10"/>
    <p:sldId id="1137" r:id="rId11"/>
    <p:sldId id="629" r:id="rId12"/>
    <p:sldId id="1138" r:id="rId13"/>
    <p:sldId id="1114" r:id="rId14"/>
    <p:sldId id="1115" r:id="rId15"/>
    <p:sldId id="1071" r:id="rId16"/>
    <p:sldId id="1119" r:id="rId17"/>
    <p:sldId id="1120" r:id="rId18"/>
    <p:sldId id="1121" r:id="rId19"/>
    <p:sldId id="1122" r:id="rId20"/>
    <p:sldId id="1123" r:id="rId21"/>
    <p:sldId id="1124" r:id="rId22"/>
    <p:sldId id="1139" r:id="rId23"/>
    <p:sldId id="1125" r:id="rId24"/>
    <p:sldId id="1132" r:id="rId25"/>
    <p:sldId id="1133" r:id="rId26"/>
    <p:sldId id="1134" r:id="rId27"/>
    <p:sldId id="1135" r:id="rId28"/>
    <p:sldId id="1136" r:id="rId29"/>
    <p:sldId id="1140" r:id="rId30"/>
    <p:sldId id="1145" r:id="rId31"/>
    <p:sldId id="1148" r:id="rId32"/>
    <p:sldId id="1149" r:id="rId33"/>
    <p:sldId id="1150" r:id="rId34"/>
    <p:sldId id="1128" r:id="rId35"/>
    <p:sldId id="1142" r:id="rId36"/>
    <p:sldId id="1147" r:id="rId37"/>
    <p:sldId id="1152" r:id="rId38"/>
    <p:sldId id="1151" r:id="rId39"/>
    <p:sldId id="1143" r:id="rId40"/>
    <p:sldId id="1144" r:id="rId41"/>
    <p:sldId id="1113" r:id="rId42"/>
    <p:sldId id="482" r:id="rId43"/>
    <p:sldId id="1131" r:id="rId4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0" d="100"/>
          <a:sy n="70" d="100"/>
        </p:scale>
        <p:origin x="84" y="123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60,'786'15,"-682"-11,119 11,-124-8,138-7,-99-3,-117 3,65 0,153-18,-90-2,289 0,-418 19,0-1,0 0,35-11,-31 7,-1 1,36-3,237 6,-190 3,-63-1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94,'1240'24,"-1076"-18,188 18,-195-13,217-11,-157-5,-183 5,101 0,242-28,-141-4,455 1,-660 29,1-1,-1 0,56-18,-49 12,-2 1,58-5,373 10,-300 5,-99-2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5:56.7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0 126,'74'18,"-6"-9,-16-3,60 1,-55-7,-26 1,1-1,0-2,53-9,-61 4,-1 0,0-2,0-1,-1 0,0-2,25-17,70-33,-104 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1:10:35.7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1 534,'206'-10,"12"1,235 24,33-9,-282-8,-106-8,-9 1,-46 4,-1-1,0-1,71-25,-42 12,-70 20,0 0,-1 0,1 0,-1 0,1 0,0-1,-1 1,1 0,-1 0,1-1,0 1,-1 0,1-1,-1 1,1 0,-1-1,1 1,-1-1,1 1,-1-1,0 1,1-1,-1 1,0-1,1 1,-1-1,0 0,0 1,0-1,1 1,-1-1,0 0,0 0,-14-21,-44-21,45 34,-7-7,16 12,-1 0,-1 0,1 0,0 1,-1-1,0 1,1 1,-1-1,0 1,-7-2,-547-76,454 68,3 6,-126 6,79 3,-93 7,15 0,198-7,1 1,-29 8,62-12,61 1,0-3,-1-3,83-17,109-24,-191 35,84-8,64-11,-114 12,115-4,-89 3,-5-1,-27 3,-70 12,1 0,31-2,-47 7,1 0,-1 0,1 1,-1 0,0 1,1 0,-1 0,0 1,0 0,11 5,-18-7,0 0,0 0,0 0,0 0,-1 0,1 1,0-1,0 0,-1 0,1 1,-1-1,1 0,-1 1,1-1,-1 0,0 1,0-1,0 0,0 1,0-1,0 1,0-1,0 0,0 1,-1-1,1 1,0-1,-2 2,2 0,-1 0,1 0,-1 0,1 0,0 0,0 0,0 0,1 0,0 3,10 20,0-1,22 33,-20-38,-2 1,0 1,12 34,-23-47,0-1,-1 1,0-1,0 0,-1 1,0-1,-1 0,0 0,-5 10,3-7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1 159,'0'-2,"2"1,-1-1,-1-1,2 1,0 1,-1-1,1 0,-1 1,1-1,0 0,-1 1,1-1,0 0,-1 2,3-1,-3-1,1 2,0-2,1 2,2-1,57-20,-52 19,91-19,3 3,-1 6,167 1,-175 7,1220-2,-738 9,-397-19,-19-1,585 14,-381 6,-335-3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26:50.0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1,'1723'0,"-1682"2,1 2,67 16,8 2,-21-10,64 10,221 2,-344-23,66 11,-64-5,53 0,157-21,-48 0,530 12,-381 4,-323-2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97,'0'-1,"1"0,0 0,-1-1,1 1,0 0,0 0,0 0,0 0,0 0,0 0,0 0,0 0,0 0,0 1,1-1,-1 0,0 1,0-1,1 1,1-1,35-12,-32 12,56-12,1 2,0 4,102 0,-107 5,744-2,-450 6,-242-12,-12 0,357 8,-232 4,-205-2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1:23.8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15,'0'1,"1"0,-1 0,1 0,-1 0,1 0,0 0,-1 0,1 0,0 0,0-1,0 1,0 0,0 0,0-1,0 1,0-1,0 1,0-1,0 1,0-1,0 1,0-1,0 0,1 0,0 0,37 6,-33-5,27 2,0 0,0-3,1 0,48-9,95-4,-18 2,-42 2,178 7,-136 4,279-2,-425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3: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2,'32'1,"-1"2,37 8,-35-6,159 19,-69-7,201 3,468-21,-767 0,0-2,31-6,-29 3,45-2,-34 5,45-9,-18 2,9-2,39-4,-91 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07.8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0,'552'26,"-474"-21,165 17,212 6,537-29,-951-1,48-8,16-1,590 6,-383 7,-281-3,1-1,55-12,-64 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10.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2.6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83,'44'0,"-14"1,0-1,0-2,54-9,-3-5,-1 3,2 3,127 3,-196 7,0-1,-1 0,1-1,0 0,0-1,15-6,-13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4.47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0,'33'2,"0"1,35 9,21 1,643 34,-709-47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6.3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16,'39'1,"52"-1,128-15,-205 14,0 1,0 0,0 1,0 0,14 5,42 2,45-8,-99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4.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0,'7'1,"0"0,-1 1,1-1,-1 1,0 0,10 5,27 7,71 1,133 1,119-16,-145-3,351-12,-538 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7.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0,'499'20,"27"-1,-286-17,202-5,-266-11,-137 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1.5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1,'1539'0,"-1509"0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5.6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1,'782'0,"-548"17,-55 0,-109-14,570 17,-445-10,-11 0,826-11,-846-19,-154 20,7 0,0-1,-1 0,19-4,-18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BAFBA1F-CED4-45CC-89CC-38E0D3292786}" type="datetimeFigureOut">
              <a:rPr lang="en-US" smtClean="0"/>
              <a:t>22-Jul-21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294E22B-EFD1-4E7A-8732-02E6B6518BA6}" type="slidenum">
              <a:rPr lang="en-US" smtClean="0"/>
              <a:t>‹#›</a:t>
            </a:fld>
            <a:endParaRPr lang="en-US"/>
          </a:p>
        </p:txBody>
      </p:sp>
    </p:spTree>
    <p:extLst>
      <p:ext uri="{BB962C8B-B14F-4D97-AF65-F5344CB8AC3E}">
        <p14:creationId xmlns:p14="http://schemas.microsoft.com/office/powerpoint/2010/main" val="242316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1" name="Google Shape;2441;p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4</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99174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8</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52963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1448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2635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27</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7111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33</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59577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37</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2308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2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102393"/>
            <a:ext cx="8210266" cy="327511"/>
          </a:xfrm>
        </p:spPr>
        <p:txBody>
          <a:bodyPr anchor="t" anchorCtr="0">
            <a:normAutofit/>
          </a:bodyPr>
          <a:lstStyle>
            <a:lvl1pPr>
              <a:defRPr sz="1600" b="1">
                <a:solidFill>
                  <a:srgbClr val="FF0000"/>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sz="1000"/>
            </a:lvl1pPr>
          </a:lstStyle>
          <a:p>
            <a:fld id="{94EF284B-A536-4129-B3B0-B5ABA5FDC2D4}" type="datetime1">
              <a:rPr lang="en-US" smtClean="0"/>
              <a:pPr/>
              <a:t>22-Jul-21</a:t>
            </a:fld>
            <a:endParaRPr lang="en-US"/>
          </a:p>
        </p:txBody>
      </p:sp>
      <p:sp>
        <p:nvSpPr>
          <p:cNvPr id="5" name="Slide Number Placeholder 4"/>
          <p:cNvSpPr>
            <a:spLocks noGrp="1"/>
          </p:cNvSpPr>
          <p:nvPr>
            <p:ph type="sldNum" sz="quarter" idx="12"/>
          </p:nvPr>
        </p:nvSpPr>
        <p:spPr>
          <a:xfrm>
            <a:off x="7010400" y="4868094"/>
            <a:ext cx="2133600" cy="273844"/>
          </a:xfrm>
        </p:spPr>
        <p:txBody>
          <a:bodyPr/>
          <a:lstStyle>
            <a:lvl1pPr>
              <a:defRPr sz="1000">
                <a:solidFill>
                  <a:srgbClr val="FF0000"/>
                </a:solidFill>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82890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653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6592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500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440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3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_center_white">
  <p:cSld name="Title Only_center_white">
    <p:spTree>
      <p:nvGrpSpPr>
        <p:cNvPr id="1" name="Shape 3357"/>
        <p:cNvGrpSpPr/>
        <p:nvPr/>
      </p:nvGrpSpPr>
      <p:grpSpPr>
        <a:xfrm>
          <a:off x="0" y="0"/>
          <a:ext cx="0" cy="0"/>
          <a:chOff x="0" y="0"/>
          <a:chExt cx="0" cy="0"/>
        </a:xfrm>
      </p:grpSpPr>
      <p:sp>
        <p:nvSpPr>
          <p:cNvPr id="3358" name="Google Shape;3358;p461"/>
          <p:cNvSpPr/>
          <p:nvPr/>
        </p:nvSpPr>
        <p:spPr>
          <a:xfrm>
            <a:off x="0" y="0"/>
            <a:ext cx="9144000" cy="4782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59" name="Google Shape;3359;p461"/>
          <p:cNvSpPr txBox="1">
            <a:spLocks noGrp="1"/>
          </p:cNvSpPr>
          <p:nvPr>
            <p:ph type="title"/>
          </p:nvPr>
        </p:nvSpPr>
        <p:spPr>
          <a:xfrm>
            <a:off x="457200" y="70903"/>
            <a:ext cx="8229600" cy="857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1"/>
              </a:buClr>
              <a:buSzPts val="1400"/>
              <a:buFont typeface="Open Sans"/>
              <a:buNone/>
              <a:defRPr sz="4200" b="0" i="0" u="none" strike="noStrike" cap="none">
                <a:solidFill>
                  <a:schemeClr val="accent1"/>
                </a:solidFill>
                <a:latin typeface="Open Sans"/>
                <a:ea typeface="Open Sans"/>
                <a:cs typeface="Open Sans"/>
                <a:sym typeface="Open Sans"/>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360" name="Google Shape;3360;p461"/>
          <p:cNvSpPr txBox="1">
            <a:spLocks noGrp="1"/>
          </p:cNvSpPr>
          <p:nvPr>
            <p:ph type="sldNum" idx="12"/>
          </p:nvPr>
        </p:nvSpPr>
        <p:spPr>
          <a:xfrm>
            <a:off x="137953" y="4853919"/>
            <a:ext cx="344700" cy="289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1pPr>
            <a:lvl2pPr marL="0" marR="0" lvl="1"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2pPr>
            <a:lvl3pPr marL="0" marR="0" lvl="2"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3pPr>
            <a:lvl4pPr marL="0" marR="0" lvl="3"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4pPr>
            <a:lvl5pPr marL="0" marR="0" lvl="4"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5pPr>
            <a:lvl6pPr marL="0" marR="0" lvl="5"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6pPr>
            <a:lvl7pPr marL="0" marR="0" lvl="6"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7pPr>
            <a:lvl8pPr marL="0" marR="0" lvl="7"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8pPr>
            <a:lvl9pPr marL="0" marR="0" lvl="8"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97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AGENDA">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55C80D08-8A8E-456F-A37F-836DA88ABF6B}"/>
              </a:ext>
            </a:extLst>
          </p:cNvPr>
          <p:cNvPicPr>
            <a:picLocks noChangeAspect="1" noChangeArrowheads="1"/>
          </p:cNvPicPr>
          <p:nvPr/>
        </p:nvPicPr>
        <p:blipFill>
          <a:blip r:embed="rId2">
            <a:lum bright="40000" contrast="-16000"/>
            <a:extLst>
              <a:ext uri="{28A0092B-C50C-407E-A947-70E740481C1C}">
                <a14:useLocalDpi xmlns:a14="http://schemas.microsoft.com/office/drawing/2010/main" val="0"/>
              </a:ext>
            </a:extLst>
          </a:blip>
          <a:srcRect/>
          <a:stretch>
            <a:fillRect/>
          </a:stretch>
        </p:blipFill>
        <p:spPr bwMode="auto">
          <a:xfrm>
            <a:off x="0" y="0"/>
            <a:ext cx="31019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title"/>
          </p:nvPr>
        </p:nvSpPr>
        <p:spPr>
          <a:xfrm>
            <a:off x="4125914" y="138113"/>
            <a:ext cx="3750396" cy="3460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733F1297-CDE4-4331-8261-24CF86E031F9}"/>
              </a:ext>
            </a:extLst>
          </p:cNvPr>
          <p:cNvSpPr>
            <a:spLocks noGrp="1"/>
          </p:cNvSpPr>
          <p:nvPr>
            <p:ph type="sldNum" sz="quarter" idx="10"/>
          </p:nvPr>
        </p:nvSpPr>
        <p:spPr/>
        <p:txBody>
          <a:bodyPr/>
          <a:lstStyle>
            <a:lvl1pPr>
              <a:defRPr smtClean="0"/>
            </a:lvl1pPr>
          </a:lstStyle>
          <a:p>
            <a:pPr>
              <a:defRPr/>
            </a:pPr>
            <a:fld id="{886B180F-0A07-4661-A020-0E89C5DF2104}" type="slidenum">
              <a:rPr lang="en-US" altLang="en-US"/>
              <a:pPr>
                <a:defRPr/>
              </a:pPr>
              <a:t>‹#›</a:t>
            </a:fld>
            <a:endParaRPr lang="en-US" altLang="en-US"/>
          </a:p>
        </p:txBody>
      </p:sp>
    </p:spTree>
    <p:extLst>
      <p:ext uri="{BB962C8B-B14F-4D97-AF65-F5344CB8AC3E}">
        <p14:creationId xmlns:p14="http://schemas.microsoft.com/office/powerpoint/2010/main" val="73967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0976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649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961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4564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48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0221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02393"/>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4850090"/>
            <a:ext cx="2133600" cy="273844"/>
          </a:xfrm>
          <a:prstGeom prst="rect">
            <a:avLst/>
          </a:prstGeom>
        </p:spPr>
        <p:txBody>
          <a:bodyPr vert="horz" lIns="91440" tIns="45720" rIns="91440" bIns="45720" rtlCol="0" anchor="ctr"/>
          <a:lstStyle>
            <a:lvl1pPr algn="l">
              <a:defRPr sz="1200">
                <a:solidFill>
                  <a:srgbClr val="FF0000"/>
                </a:solidFill>
                <a:latin typeface="Arial" panose="020B0604020202020204" pitchFamily="34" charset="0"/>
                <a:cs typeface="Arial" panose="020B0604020202020204" pitchFamily="34" charset="0"/>
              </a:defRPr>
            </a:lvl1pPr>
          </a:lstStyle>
          <a:p>
            <a:fld id="{D813B121-7DC8-4740-AF23-B2979B0ADE67}" type="datetime1">
              <a:rPr lang="en-US" smtClean="0"/>
              <a:pPr/>
              <a:t>22-Jul-21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lgn="r">
              <a:defRPr sz="1200">
                <a:solidFill>
                  <a:srgbClr val="FF0000"/>
                </a:solidFill>
                <a:latin typeface="Arial" panose="020B0604020202020204" pitchFamily="34" charset="0"/>
                <a:cs typeface="Arial" panose="020B0604020202020204" pitchFamily="34" charset="0"/>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952175802"/>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914400" rtl="0" eaLnBrk="1" latinLnBrk="0" hangingPunct="1">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0350" y="299500"/>
            <a:ext cx="4967700" cy="1176900"/>
          </a:xfrm>
          <a:prstGeom prst="rect">
            <a:avLst/>
          </a:prstGeom>
          <a:noFill/>
          <a:ln>
            <a:noFill/>
          </a:ln>
        </p:spPr>
        <p:txBody>
          <a:bodyPr spcFirstLastPara="1" wrap="square" lIns="91425" tIns="91425" rIns="91425" bIns="91425" anchor="t" anchorCtr="0">
            <a:noAutofit/>
          </a:bodyPr>
          <a:lstStyle>
            <a:lvl1pPr marL="0" marR="0" lvl="0" indent="0" algn="l" rtl="0">
              <a:lnSpc>
                <a:spcPct val="85000"/>
              </a:lnSpc>
              <a:spcBef>
                <a:spcPts val="0"/>
              </a:spcBef>
              <a:spcAft>
                <a:spcPts val="0"/>
              </a:spcAft>
              <a:buSzPts val="2600"/>
              <a:buFont typeface="Muli Regular"/>
              <a:buNone/>
              <a:defRPr sz="2600">
                <a:latin typeface="Muli Regular"/>
                <a:ea typeface="Muli Regular"/>
                <a:cs typeface="Muli Regular"/>
                <a:sym typeface="Muli Regular"/>
              </a:defRPr>
            </a:lvl1pPr>
            <a:lvl2pPr marL="0" marR="0" lvl="1"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2pPr>
            <a:lvl3pPr marL="0" marR="0" lvl="2"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3pPr>
            <a:lvl4pPr marL="0" marR="0" lvl="3"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4pPr>
            <a:lvl5pPr marL="0" marR="0" lvl="4"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5pPr>
            <a:lvl6pPr marL="0" marR="0" lvl="5"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6pPr>
            <a:lvl7pPr marL="0" marR="0" lvl="6"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7pPr>
            <a:lvl8pPr marL="0" marR="0" lvl="7"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8pPr>
            <a:lvl9pPr marL="0" marR="0" lvl="8"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9pPr>
          </a:lstStyle>
          <a:p>
            <a:endParaRPr/>
          </a:p>
        </p:txBody>
      </p:sp>
      <p:sp>
        <p:nvSpPr>
          <p:cNvPr id="7" name="Google Shape;7;p1"/>
          <p:cNvSpPr txBox="1">
            <a:spLocks noGrp="1"/>
          </p:cNvSpPr>
          <p:nvPr>
            <p:ph type="body" idx="1"/>
          </p:nvPr>
        </p:nvSpPr>
        <p:spPr>
          <a:xfrm>
            <a:off x="237950" y="1580850"/>
            <a:ext cx="8514000" cy="2804100"/>
          </a:xfrm>
          <a:prstGeom prst="rect">
            <a:avLst/>
          </a:prstGeom>
          <a:noFill/>
          <a:ln>
            <a:noFill/>
          </a:ln>
        </p:spPr>
        <p:txBody>
          <a:bodyPr spcFirstLastPara="1" wrap="square" lIns="91425" tIns="91425" rIns="91425" bIns="91425" anchor="t" anchorCtr="0">
            <a:noAutofit/>
          </a:bodyPr>
          <a:lstStyle>
            <a:lvl1pPr marL="457200" marR="0" lvl="0" indent="-266700" algn="l" rtl="0">
              <a:lnSpc>
                <a:spcPct val="112000"/>
              </a:lnSpc>
              <a:spcBef>
                <a:spcPts val="6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1pPr>
            <a:lvl2pPr marL="914400" marR="0" lvl="1"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2pPr>
            <a:lvl3pPr marL="1371600" marR="0" lvl="2" indent="-266700" algn="l" rtl="0">
              <a:lnSpc>
                <a:spcPct val="112000"/>
              </a:lnSpc>
              <a:spcBef>
                <a:spcPts val="1000"/>
              </a:spcBef>
              <a:spcAft>
                <a:spcPts val="0"/>
              </a:spcAft>
              <a:buClr>
                <a:schemeClr val="dk2"/>
              </a:buClr>
              <a:buSzPts val="600"/>
              <a:buFont typeface="Muli"/>
              <a:buChar char="•"/>
              <a:defRPr sz="600" b="1" i="0" u="none" strike="noStrike" cap="none">
                <a:solidFill>
                  <a:schemeClr val="dk2"/>
                </a:solidFill>
                <a:latin typeface="Muli"/>
                <a:ea typeface="Muli"/>
                <a:cs typeface="Muli"/>
                <a:sym typeface="Muli"/>
              </a:defRPr>
            </a:lvl3pPr>
            <a:lvl4pPr marL="1828800" marR="0" lvl="3"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4pPr>
            <a:lvl5pPr marL="2286000" marR="0" lvl="4" indent="-266700" algn="l" rtl="0">
              <a:lnSpc>
                <a:spcPct val="115000"/>
              </a:lnSpc>
              <a:spcBef>
                <a:spcPts val="10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5pPr>
            <a:lvl6pPr marL="2743200" marR="0" lvl="5" indent="-266700" algn="l" rtl="0">
              <a:lnSpc>
                <a:spcPct val="115000"/>
              </a:lnSpc>
              <a:spcBef>
                <a:spcPts val="400"/>
              </a:spcBef>
              <a:spcAft>
                <a:spcPts val="0"/>
              </a:spcAft>
              <a:buClr>
                <a:schemeClr val="dk2"/>
              </a:buClr>
              <a:buSzPts val="600"/>
              <a:buFont typeface="Inter"/>
              <a:buChar char="•"/>
              <a:defRPr sz="600" i="0" u="none" strike="noStrike" cap="none">
                <a:solidFill>
                  <a:schemeClr val="dk2"/>
                </a:solidFill>
                <a:latin typeface="Inter"/>
                <a:ea typeface="Inter"/>
                <a:cs typeface="Inter"/>
                <a:sym typeface="Inter"/>
              </a:defRPr>
            </a:lvl6pPr>
            <a:lvl7pPr marL="3200400" marR="0" lvl="6"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7pPr>
            <a:lvl8pPr marL="3657600" marR="0" lvl="7"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8pPr>
            <a:lvl9pPr marL="4114800" marR="0" lvl="8"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288" y="4821060"/>
            <a:ext cx="384000" cy="265200"/>
          </a:xfrm>
          <a:prstGeom prst="rect">
            <a:avLst/>
          </a:prstGeom>
          <a:noFill/>
          <a:ln>
            <a:noFill/>
          </a:ln>
        </p:spPr>
        <p:txBody>
          <a:bodyPr spcFirstLastPara="1" wrap="square" lIns="0" tIns="45700" rIns="0" bIns="45700" anchor="t" anchorCtr="0">
            <a:noAutofit/>
          </a:bodyPr>
          <a:lstStyle>
            <a:lvl1pPr marL="0" marR="0" lvl="0" indent="0" algn="r" rtl="0">
              <a:lnSpc>
                <a:spcPct val="100000"/>
              </a:lnSpc>
              <a:spcBef>
                <a:spcPts val="0"/>
              </a:spcBef>
              <a:spcAft>
                <a:spcPts val="0"/>
              </a:spcAft>
              <a:buNone/>
              <a:defRPr sz="600">
                <a:solidFill>
                  <a:srgbClr val="B5B5B5"/>
                </a:solidFill>
                <a:latin typeface="Muli"/>
                <a:ea typeface="Muli"/>
                <a:cs typeface="Muli"/>
                <a:sym typeface="Muli"/>
              </a:defRPr>
            </a:lvl1pPr>
            <a:lvl2pPr marL="0" marR="0" lvl="1" indent="0" algn="r" rtl="0">
              <a:lnSpc>
                <a:spcPct val="100000"/>
              </a:lnSpc>
              <a:spcBef>
                <a:spcPts val="0"/>
              </a:spcBef>
              <a:spcAft>
                <a:spcPts val="0"/>
              </a:spcAft>
              <a:buNone/>
              <a:defRPr sz="600">
                <a:solidFill>
                  <a:srgbClr val="B5B5B5"/>
                </a:solidFill>
                <a:latin typeface="Muli"/>
                <a:ea typeface="Muli"/>
                <a:cs typeface="Muli"/>
                <a:sym typeface="Muli"/>
              </a:defRPr>
            </a:lvl2pPr>
            <a:lvl3pPr marL="0" marR="0" lvl="2" indent="0" algn="r" rtl="0">
              <a:lnSpc>
                <a:spcPct val="100000"/>
              </a:lnSpc>
              <a:spcBef>
                <a:spcPts val="0"/>
              </a:spcBef>
              <a:spcAft>
                <a:spcPts val="0"/>
              </a:spcAft>
              <a:buNone/>
              <a:defRPr sz="600">
                <a:solidFill>
                  <a:srgbClr val="B5B5B5"/>
                </a:solidFill>
                <a:latin typeface="Muli"/>
                <a:ea typeface="Muli"/>
                <a:cs typeface="Muli"/>
                <a:sym typeface="Muli"/>
              </a:defRPr>
            </a:lvl3pPr>
            <a:lvl4pPr marL="0" marR="0" lvl="3" indent="0" algn="r" rtl="0">
              <a:lnSpc>
                <a:spcPct val="100000"/>
              </a:lnSpc>
              <a:spcBef>
                <a:spcPts val="0"/>
              </a:spcBef>
              <a:spcAft>
                <a:spcPts val="0"/>
              </a:spcAft>
              <a:buNone/>
              <a:defRPr sz="600">
                <a:solidFill>
                  <a:srgbClr val="B5B5B5"/>
                </a:solidFill>
                <a:latin typeface="Muli"/>
                <a:ea typeface="Muli"/>
                <a:cs typeface="Muli"/>
                <a:sym typeface="Muli"/>
              </a:defRPr>
            </a:lvl4pPr>
            <a:lvl5pPr marL="0" marR="0" lvl="4" indent="0" algn="r" rtl="0">
              <a:lnSpc>
                <a:spcPct val="100000"/>
              </a:lnSpc>
              <a:spcBef>
                <a:spcPts val="0"/>
              </a:spcBef>
              <a:spcAft>
                <a:spcPts val="0"/>
              </a:spcAft>
              <a:buNone/>
              <a:defRPr sz="600">
                <a:solidFill>
                  <a:srgbClr val="B5B5B5"/>
                </a:solidFill>
                <a:latin typeface="Muli"/>
                <a:ea typeface="Muli"/>
                <a:cs typeface="Muli"/>
                <a:sym typeface="Muli"/>
              </a:defRPr>
            </a:lvl5pPr>
            <a:lvl6pPr marL="0" marR="0" lvl="5" indent="0" algn="r" rtl="0">
              <a:lnSpc>
                <a:spcPct val="100000"/>
              </a:lnSpc>
              <a:spcBef>
                <a:spcPts val="0"/>
              </a:spcBef>
              <a:spcAft>
                <a:spcPts val="0"/>
              </a:spcAft>
              <a:buNone/>
              <a:defRPr sz="600">
                <a:solidFill>
                  <a:srgbClr val="B5B5B5"/>
                </a:solidFill>
                <a:latin typeface="Muli"/>
                <a:ea typeface="Muli"/>
                <a:cs typeface="Muli"/>
                <a:sym typeface="Muli"/>
              </a:defRPr>
            </a:lvl6pPr>
            <a:lvl7pPr marL="0" marR="0" lvl="6" indent="0" algn="r" rtl="0">
              <a:lnSpc>
                <a:spcPct val="100000"/>
              </a:lnSpc>
              <a:spcBef>
                <a:spcPts val="0"/>
              </a:spcBef>
              <a:spcAft>
                <a:spcPts val="0"/>
              </a:spcAft>
              <a:buNone/>
              <a:defRPr sz="600">
                <a:solidFill>
                  <a:srgbClr val="B5B5B5"/>
                </a:solidFill>
                <a:latin typeface="Muli"/>
                <a:ea typeface="Muli"/>
                <a:cs typeface="Muli"/>
                <a:sym typeface="Muli"/>
              </a:defRPr>
            </a:lvl7pPr>
            <a:lvl8pPr marL="0" marR="0" lvl="7" indent="0" algn="r" rtl="0">
              <a:lnSpc>
                <a:spcPct val="100000"/>
              </a:lnSpc>
              <a:spcBef>
                <a:spcPts val="0"/>
              </a:spcBef>
              <a:spcAft>
                <a:spcPts val="0"/>
              </a:spcAft>
              <a:buNone/>
              <a:defRPr sz="600">
                <a:solidFill>
                  <a:srgbClr val="B5B5B5"/>
                </a:solidFill>
                <a:latin typeface="Muli"/>
                <a:ea typeface="Muli"/>
                <a:cs typeface="Muli"/>
                <a:sym typeface="Muli"/>
              </a:defRPr>
            </a:lvl8pPr>
            <a:lvl9pPr marL="0" marR="0" lvl="8" indent="0" algn="r" rtl="0">
              <a:lnSpc>
                <a:spcPct val="100000"/>
              </a:lnSpc>
              <a:spcBef>
                <a:spcPts val="0"/>
              </a:spcBef>
              <a:spcAft>
                <a:spcPts val="0"/>
              </a:spcAft>
              <a:buNone/>
              <a:defRPr sz="600">
                <a:solidFill>
                  <a:srgbClr val="B5B5B5"/>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a:t>
            </a:fld>
            <a:endParaRPr/>
          </a:p>
        </p:txBody>
      </p:sp>
      <p:sp>
        <p:nvSpPr>
          <p:cNvPr id="5" name="Google Shape;19;p3">
            <a:extLst>
              <a:ext uri="{FF2B5EF4-FFF2-40B4-BE49-F238E27FC236}">
                <a16:creationId xmlns:a16="http://schemas.microsoft.com/office/drawing/2014/main" id="{47137D5D-BCD2-4702-A58F-50B83CAC0EC7}"/>
              </a:ext>
            </a:extLst>
          </p:cNvPr>
          <p:cNvSpPr/>
          <p:nvPr userDrawn="1"/>
        </p:nvSpPr>
        <p:spPr>
          <a:xfrm>
            <a:off x="418778" y="4831423"/>
            <a:ext cx="1012200" cy="21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Font typeface="Open Sans"/>
              <a:buNone/>
            </a:pPr>
            <a:r>
              <a:rPr lang="en" sz="600" i="0" strike="noStrike" cap="none" dirty="0">
                <a:solidFill>
                  <a:srgbClr val="B5B5B5"/>
                </a:solidFill>
                <a:latin typeface="Muli"/>
                <a:ea typeface="Muli"/>
                <a:cs typeface="Muli"/>
                <a:sym typeface="Muli"/>
              </a:rPr>
              <a:t>Confidential</a:t>
            </a:r>
            <a:endParaRPr sz="600" dirty="0">
              <a:solidFill>
                <a:srgbClr val="B5B5B5"/>
              </a:solidFill>
              <a:latin typeface="Muli"/>
              <a:ea typeface="Muli"/>
              <a:cs typeface="Muli"/>
              <a:sym typeface="Muli"/>
            </a:endParaRPr>
          </a:p>
        </p:txBody>
      </p:sp>
    </p:spTree>
    <p:extLst>
      <p:ext uri="{BB962C8B-B14F-4D97-AF65-F5344CB8AC3E}">
        <p14:creationId xmlns:p14="http://schemas.microsoft.com/office/powerpoint/2010/main" val="4035284808"/>
      </p:ext>
    </p:extLst>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165707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8.xml"/><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9.xml"/><Relationship Id="rId4" Type="http://schemas.openxmlformats.org/officeDocument/2006/relationships/image" Target="../media/image24.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customXml" Target="../ink/ink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mailto:adam.burstyn@gmail.com" TargetMode="External"/><Relationship Id="rId7" Type="http://schemas.openxmlformats.org/officeDocument/2006/relationships/image" Target="../media/image4.jpeg"/><Relationship Id="rId2" Type="http://schemas.openxmlformats.org/officeDocument/2006/relationships/hyperlink" Target="mailto:ulloajuan@hotmail.com"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idomaica@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4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customXml" Target="../ink/ink1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customXml" Target="../ink/ink1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44.png"/><Relationship Id="rId4" Type="http://schemas.openxmlformats.org/officeDocument/2006/relationships/customXml" Target="../ink/ink19.xml"/></Relationships>
</file>

<file path=ppt/slides/_rels/slide25.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customXml" Target="../ink/ink22.xml"/><Relationship Id="rId5" Type="http://schemas.openxmlformats.org/officeDocument/2006/relationships/image" Target="../media/image51.png"/><Relationship Id="rId4" Type="http://schemas.openxmlformats.org/officeDocument/2006/relationships/customXml" Target="../ink/ink21.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customXml" Target="../ink/ink25.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html" TargetMode="External"/><Relationship Id="rId2" Type="http://schemas.openxmlformats.org/officeDocument/2006/relationships/hyperlink" Target="https://www.kaggle.com/robikscube/ncaa-data-20152019-sportsreference"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hoopshype.com/salaries/play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900" b="0" i="0" u="none" strike="noStrike" kern="0" cap="none" spc="0" normalizeH="0" baseline="0" noProof="0">
              <a:ln>
                <a:noFill/>
              </a:ln>
              <a:solidFill>
                <a:srgbClr val="FFFFFF"/>
              </a:solidFill>
              <a:effectLst/>
              <a:uLnTx/>
              <a:uFillTx/>
              <a:latin typeface="Nunito"/>
              <a:sym typeface="Nunito"/>
            </a:endParaRPr>
          </a:p>
        </p:txBody>
      </p:sp>
      <p:sp>
        <p:nvSpPr>
          <p:cNvPr id="3" name="TextBox 2">
            <a:extLst>
              <a:ext uri="{FF2B5EF4-FFF2-40B4-BE49-F238E27FC236}">
                <a16:creationId xmlns:a16="http://schemas.microsoft.com/office/drawing/2014/main" id="{EDBDE2E3-E7EA-4946-B368-4E6D1D372E79}"/>
              </a:ext>
            </a:extLst>
          </p:cNvPr>
          <p:cNvSpPr txBox="1"/>
          <p:nvPr/>
        </p:nvSpPr>
        <p:spPr>
          <a:xfrm>
            <a:off x="357509" y="1430039"/>
            <a:ext cx="7644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Final Project  –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Group</a:t>
            </a: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 1 – NBA Player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Replacement</a:t>
            </a:r>
            <a:endPar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endParaRPr>
          </a:p>
        </p:txBody>
      </p:sp>
      <p:sp>
        <p:nvSpPr>
          <p:cNvPr id="6" name="Title 5">
            <a:extLst>
              <a:ext uri="{FF2B5EF4-FFF2-40B4-BE49-F238E27FC236}">
                <a16:creationId xmlns:a16="http://schemas.microsoft.com/office/drawing/2014/main" id="{E84345D5-8E86-4DCD-9A5F-D12E0947D943}"/>
              </a:ext>
            </a:extLst>
          </p:cNvPr>
          <p:cNvSpPr>
            <a:spLocks noGrp="1"/>
          </p:cNvSpPr>
          <p:nvPr>
            <p:ph type="ctrTitle"/>
          </p:nvPr>
        </p:nvSpPr>
        <p:spPr>
          <a:xfrm>
            <a:off x="720872" y="2466337"/>
            <a:ext cx="4255500" cy="648124"/>
          </a:xfrm>
        </p:spPr>
        <p:txBody>
          <a:bodyPr>
            <a:normAutofit fontScale="90000"/>
          </a:bodyPr>
          <a:lstStyle/>
          <a:p>
            <a:r>
              <a:rPr lang="en-US" sz="2000" dirty="0"/>
              <a:t>Using Automated Machine Learning to Predict NBA Player replacement</a:t>
            </a:r>
            <a:br>
              <a:rPr lang="en-US" sz="2000" dirty="0"/>
            </a:br>
            <a:endParaRPr lang="es-E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2263" y="1796382"/>
            <a:ext cx="3292332" cy="1207013"/>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02304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A54FF-4CF9-4470-A2BA-85FD57A2F989}"/>
              </a:ext>
            </a:extLst>
          </p:cNvPr>
          <p:cNvPicPr>
            <a:picLocks noChangeAspect="1"/>
          </p:cNvPicPr>
          <p:nvPr/>
        </p:nvPicPr>
        <p:blipFill>
          <a:blip r:embed="rId2"/>
          <a:stretch>
            <a:fillRect/>
          </a:stretch>
        </p:blipFill>
        <p:spPr>
          <a:xfrm>
            <a:off x="350062" y="607083"/>
            <a:ext cx="7727138" cy="4261011"/>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a:t>EXTRACTION</a:t>
            </a: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C3FBC72A-0211-4F4B-846D-76CD2B9106F9}"/>
              </a:ext>
            </a:extLst>
          </p:cNvPr>
          <p:cNvCxnSpPr>
            <a:cxnSpLocks/>
          </p:cNvCxnSpPr>
          <p:nvPr/>
        </p:nvCxnSpPr>
        <p:spPr>
          <a:xfrm>
            <a:off x="2487959" y="1778397"/>
            <a:ext cx="27071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E4D320-9716-47CB-BED4-5CC980B8FEF7}"/>
              </a:ext>
            </a:extLst>
          </p:cNvPr>
          <p:cNvSpPr txBox="1"/>
          <p:nvPr/>
        </p:nvSpPr>
        <p:spPr>
          <a:xfrm>
            <a:off x="5222664" y="1593731"/>
            <a:ext cx="21336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Dependencies</a:t>
            </a:r>
            <a:endPar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0313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EXTRACTION. </a:t>
            </a:r>
            <a:r>
              <a:rPr lang="en-US" dirty="0">
                <a:solidFill>
                  <a:srgbClr val="0070C0"/>
                </a:solidFill>
              </a:rPr>
              <a:t>Reading .csv for stats &amp; Salaries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8C6E0873-9D59-497D-B636-D719EA5FF2FD}"/>
              </a:ext>
            </a:extLst>
          </p:cNvPr>
          <p:cNvPicPr>
            <a:picLocks noChangeAspect="1"/>
          </p:cNvPicPr>
          <p:nvPr/>
        </p:nvPicPr>
        <p:blipFill>
          <a:blip r:embed="rId2"/>
          <a:stretch>
            <a:fillRect/>
          </a:stretch>
        </p:blipFill>
        <p:spPr>
          <a:xfrm>
            <a:off x="720400" y="474500"/>
            <a:ext cx="5966866" cy="4348997"/>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1739160" y="1505861"/>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1703520" y="1433861"/>
                <a:ext cx="10537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1752840" y="3471101"/>
              <a:ext cx="913320" cy="35280"/>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1717200" y="3399101"/>
                <a:ext cx="984960" cy="178920"/>
              </a:xfrm>
              <a:prstGeom prst="rect">
                <a:avLst/>
              </a:prstGeom>
            </p:spPr>
          </p:pic>
        </mc:Fallback>
      </mc:AlternateContent>
    </p:spTree>
    <p:extLst>
      <p:ext uri="{BB962C8B-B14F-4D97-AF65-F5344CB8AC3E}">
        <p14:creationId xmlns:p14="http://schemas.microsoft.com/office/powerpoint/2010/main" val="55949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530BFCC3-243F-4F71-B369-71D643ACA9BF}"/>
              </a:ext>
            </a:extLst>
          </p:cNvPr>
          <p:cNvPicPr>
            <a:picLocks noChangeAspect="1"/>
          </p:cNvPicPr>
          <p:nvPr/>
        </p:nvPicPr>
        <p:blipFill>
          <a:blip r:embed="rId2"/>
          <a:stretch>
            <a:fillRect/>
          </a:stretch>
        </p:blipFill>
        <p:spPr>
          <a:xfrm>
            <a:off x="483043" y="717203"/>
            <a:ext cx="4735225" cy="204070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CEB11D6-9278-4271-A619-2D4F5C1F463F}"/>
                  </a:ext>
                </a:extLst>
              </p14:cNvPr>
              <p14:cNvContentPartPr/>
              <p14:nvPr/>
            </p14:nvContentPartPr>
            <p14:xfrm>
              <a:off x="1587960" y="1152701"/>
              <a:ext cx="285120" cy="30600"/>
            </p14:xfrm>
          </p:contentPart>
        </mc:Choice>
        <mc:Fallback xmlns="">
          <p:pic>
            <p:nvPicPr>
              <p:cNvPr id="10" name="Ink 9">
                <a:extLst>
                  <a:ext uri="{FF2B5EF4-FFF2-40B4-BE49-F238E27FC236}">
                    <a16:creationId xmlns:a16="http://schemas.microsoft.com/office/drawing/2014/main" id="{9CEB11D6-9278-4271-A619-2D4F5C1F463F}"/>
                  </a:ext>
                </a:extLst>
              </p:cNvPr>
              <p:cNvPicPr/>
              <p:nvPr/>
            </p:nvPicPr>
            <p:blipFill>
              <a:blip r:embed="rId4"/>
              <a:stretch>
                <a:fillRect/>
              </a:stretch>
            </p:blipFill>
            <p:spPr>
              <a:xfrm>
                <a:off x="1552320" y="1080701"/>
                <a:ext cx="356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52F17B4-885F-4C97-BCB6-DB442135FC6C}"/>
                  </a:ext>
                </a:extLst>
              </p14:cNvPr>
              <p14:cNvContentPartPr/>
              <p14:nvPr/>
            </p14:nvContentPartPr>
            <p14:xfrm>
              <a:off x="2880360" y="1299221"/>
              <a:ext cx="352440" cy="28080"/>
            </p14:xfrm>
          </p:contentPart>
        </mc:Choice>
        <mc:Fallback xmlns="">
          <p:pic>
            <p:nvPicPr>
              <p:cNvPr id="11" name="Ink 10">
                <a:extLst>
                  <a:ext uri="{FF2B5EF4-FFF2-40B4-BE49-F238E27FC236}">
                    <a16:creationId xmlns:a16="http://schemas.microsoft.com/office/drawing/2014/main" id="{552F17B4-885F-4C97-BCB6-DB442135FC6C}"/>
                  </a:ext>
                </a:extLst>
              </p:cNvPr>
              <p:cNvPicPr/>
              <p:nvPr/>
            </p:nvPicPr>
            <p:blipFill>
              <a:blip r:embed="rId6"/>
              <a:stretch>
                <a:fillRect/>
              </a:stretch>
            </p:blipFill>
            <p:spPr>
              <a:xfrm>
                <a:off x="2844720" y="1227221"/>
                <a:ext cx="42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396D505-A520-46CF-9044-DA2C960D6399}"/>
                  </a:ext>
                </a:extLst>
              </p14:cNvPr>
              <p14:cNvContentPartPr/>
              <p14:nvPr/>
            </p14:nvContentPartPr>
            <p14:xfrm>
              <a:off x="2309760" y="1685141"/>
              <a:ext cx="233640" cy="6120"/>
            </p14:xfrm>
          </p:contentPart>
        </mc:Choice>
        <mc:Fallback xmlns="">
          <p:pic>
            <p:nvPicPr>
              <p:cNvPr id="12" name="Ink 11">
                <a:extLst>
                  <a:ext uri="{FF2B5EF4-FFF2-40B4-BE49-F238E27FC236}">
                    <a16:creationId xmlns:a16="http://schemas.microsoft.com/office/drawing/2014/main" id="{6396D505-A520-46CF-9044-DA2C960D6399}"/>
                  </a:ext>
                </a:extLst>
              </p:cNvPr>
              <p:cNvPicPr/>
              <p:nvPr/>
            </p:nvPicPr>
            <p:blipFill>
              <a:blip r:embed="rId8"/>
              <a:stretch>
                <a:fillRect/>
              </a:stretch>
            </p:blipFill>
            <p:spPr>
              <a:xfrm>
                <a:off x="2273760" y="1613501"/>
                <a:ext cx="305280" cy="149760"/>
              </a:xfrm>
              <a:prstGeom prst="rect">
                <a:avLst/>
              </a:prstGeom>
            </p:spPr>
          </p:pic>
        </mc:Fallback>
      </mc:AlternateContent>
      <p:pic>
        <p:nvPicPr>
          <p:cNvPr id="18" name="Picture 17">
            <a:extLst>
              <a:ext uri="{FF2B5EF4-FFF2-40B4-BE49-F238E27FC236}">
                <a16:creationId xmlns:a16="http://schemas.microsoft.com/office/drawing/2014/main" id="{4F607111-7917-4BE1-A6F5-4BA6130E6094}"/>
              </a:ext>
            </a:extLst>
          </p:cNvPr>
          <p:cNvPicPr>
            <a:picLocks noChangeAspect="1"/>
          </p:cNvPicPr>
          <p:nvPr/>
        </p:nvPicPr>
        <p:blipFill>
          <a:blip r:embed="rId9"/>
          <a:stretch>
            <a:fillRect/>
          </a:stretch>
        </p:blipFill>
        <p:spPr>
          <a:xfrm>
            <a:off x="613673" y="2757907"/>
            <a:ext cx="5910882" cy="2287915"/>
          </a:xfrm>
          <a:prstGeom prst="rect">
            <a:avLst/>
          </a:prstGeom>
        </p:spPr>
      </p:pic>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3CBD74-5B10-457E-BB41-CE20C93A1301}"/>
                  </a:ext>
                </a:extLst>
              </p14:cNvPr>
              <p14:cNvContentPartPr/>
              <p14:nvPr/>
            </p14:nvContentPartPr>
            <p14:xfrm>
              <a:off x="1306080" y="2894021"/>
              <a:ext cx="595080" cy="22320"/>
            </p14:xfrm>
          </p:contentPart>
        </mc:Choice>
        <mc:Fallback xmlns="">
          <p:pic>
            <p:nvPicPr>
              <p:cNvPr id="19" name="Ink 18">
                <a:extLst>
                  <a:ext uri="{FF2B5EF4-FFF2-40B4-BE49-F238E27FC236}">
                    <a16:creationId xmlns:a16="http://schemas.microsoft.com/office/drawing/2014/main" id="{0B3CBD74-5B10-457E-BB41-CE20C93A1301}"/>
                  </a:ext>
                </a:extLst>
              </p:cNvPr>
              <p:cNvPicPr/>
              <p:nvPr/>
            </p:nvPicPr>
            <p:blipFill>
              <a:blip r:embed="rId11"/>
              <a:stretch>
                <a:fillRect/>
              </a:stretch>
            </p:blipFill>
            <p:spPr>
              <a:xfrm>
                <a:off x="1270080" y="2822021"/>
                <a:ext cx="666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E8BD4F5-4F1B-45FA-9EBB-142C9E0B197E}"/>
                  </a:ext>
                </a:extLst>
              </p14:cNvPr>
              <p14:cNvContentPartPr/>
              <p14:nvPr/>
            </p14:nvContentPartPr>
            <p14:xfrm>
              <a:off x="2454120" y="3017861"/>
              <a:ext cx="692280" cy="15120"/>
            </p14:xfrm>
          </p:contentPart>
        </mc:Choice>
        <mc:Fallback xmlns="">
          <p:pic>
            <p:nvPicPr>
              <p:cNvPr id="20" name="Ink 19">
                <a:extLst>
                  <a:ext uri="{FF2B5EF4-FFF2-40B4-BE49-F238E27FC236}">
                    <a16:creationId xmlns:a16="http://schemas.microsoft.com/office/drawing/2014/main" id="{FE8BD4F5-4F1B-45FA-9EBB-142C9E0B197E}"/>
                  </a:ext>
                </a:extLst>
              </p:cNvPr>
              <p:cNvPicPr/>
              <p:nvPr/>
            </p:nvPicPr>
            <p:blipFill>
              <a:blip r:embed="rId13"/>
              <a:stretch>
                <a:fillRect/>
              </a:stretch>
            </p:blipFill>
            <p:spPr>
              <a:xfrm>
                <a:off x="2418480" y="2945861"/>
                <a:ext cx="763920" cy="158760"/>
              </a:xfrm>
              <a:prstGeom prst="rect">
                <a:avLst/>
              </a:prstGeom>
            </p:spPr>
          </p:pic>
        </mc:Fallback>
      </mc:AlternateContent>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88577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1169551"/>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with initial columns needed for specific player</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of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5EA46AF4-8CE6-4FC9-8871-13C59284A2F3}"/>
              </a:ext>
            </a:extLst>
          </p:cNvPr>
          <p:cNvPicPr>
            <a:picLocks noChangeAspect="1"/>
          </p:cNvPicPr>
          <p:nvPr/>
        </p:nvPicPr>
        <p:blipFill>
          <a:blip r:embed="rId2"/>
          <a:stretch>
            <a:fillRect/>
          </a:stretch>
        </p:blipFill>
        <p:spPr>
          <a:xfrm>
            <a:off x="759131" y="1014784"/>
            <a:ext cx="3727002" cy="147598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B8E0D8-24A6-41A7-BEC4-0CAC75085BA5}"/>
                  </a:ext>
                </a:extLst>
              </p14:cNvPr>
              <p14:cNvContentPartPr/>
              <p14:nvPr/>
            </p14:nvContentPartPr>
            <p14:xfrm>
              <a:off x="1278360" y="1278341"/>
              <a:ext cx="565560" cy="360"/>
            </p14:xfrm>
          </p:contentPart>
        </mc:Choice>
        <mc:Fallback xmlns="">
          <p:pic>
            <p:nvPicPr>
              <p:cNvPr id="6" name="Ink 5">
                <a:extLst>
                  <a:ext uri="{FF2B5EF4-FFF2-40B4-BE49-F238E27FC236}">
                    <a16:creationId xmlns:a16="http://schemas.microsoft.com/office/drawing/2014/main" id="{8AB8E0D8-24A6-41A7-BEC4-0CAC75085BA5}"/>
                  </a:ext>
                </a:extLst>
              </p:cNvPr>
              <p:cNvPicPr/>
              <p:nvPr/>
            </p:nvPicPr>
            <p:blipFill>
              <a:blip r:embed="rId4"/>
              <a:stretch>
                <a:fillRect/>
              </a:stretch>
            </p:blipFill>
            <p:spPr>
              <a:xfrm>
                <a:off x="1242720" y="1206701"/>
                <a:ext cx="63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AFB95A-992E-40A6-A727-FBB1E86CCD06}"/>
                  </a:ext>
                </a:extLst>
              </p14:cNvPr>
              <p14:cNvContentPartPr/>
              <p14:nvPr/>
            </p14:nvContentPartPr>
            <p14:xfrm>
              <a:off x="2722320" y="1264661"/>
              <a:ext cx="1285560" cy="28080"/>
            </p14:xfrm>
          </p:contentPart>
        </mc:Choice>
        <mc:Fallback xmlns="">
          <p:pic>
            <p:nvPicPr>
              <p:cNvPr id="7" name="Ink 6">
                <a:extLst>
                  <a:ext uri="{FF2B5EF4-FFF2-40B4-BE49-F238E27FC236}">
                    <a16:creationId xmlns:a16="http://schemas.microsoft.com/office/drawing/2014/main" id="{75AFB95A-992E-40A6-A727-FBB1E86CCD06}"/>
                  </a:ext>
                </a:extLst>
              </p:cNvPr>
              <p:cNvPicPr/>
              <p:nvPr/>
            </p:nvPicPr>
            <p:blipFill>
              <a:blip r:embed="rId6"/>
              <a:stretch>
                <a:fillRect/>
              </a:stretch>
            </p:blipFill>
            <p:spPr>
              <a:xfrm>
                <a:off x="2686320" y="1193021"/>
                <a:ext cx="1357200" cy="171720"/>
              </a:xfrm>
              <a:prstGeom prst="rect">
                <a:avLst/>
              </a:prstGeom>
            </p:spPr>
          </p:pic>
        </mc:Fallback>
      </mc:AlternateContent>
      <p:pic>
        <p:nvPicPr>
          <p:cNvPr id="14" name="Picture 13">
            <a:extLst>
              <a:ext uri="{FF2B5EF4-FFF2-40B4-BE49-F238E27FC236}">
                <a16:creationId xmlns:a16="http://schemas.microsoft.com/office/drawing/2014/main" id="{66798407-E135-4BAA-A87C-04F7C5C35D6F}"/>
              </a:ext>
            </a:extLst>
          </p:cNvPr>
          <p:cNvPicPr>
            <a:picLocks noChangeAspect="1"/>
          </p:cNvPicPr>
          <p:nvPr/>
        </p:nvPicPr>
        <p:blipFill>
          <a:blip r:embed="rId7"/>
          <a:stretch>
            <a:fillRect/>
          </a:stretch>
        </p:blipFill>
        <p:spPr>
          <a:xfrm>
            <a:off x="807261" y="2652733"/>
            <a:ext cx="5252644" cy="1742945"/>
          </a:xfrm>
          <a:prstGeom prst="rect">
            <a:avLst/>
          </a:prstGeom>
        </p:spPr>
      </p:pic>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340280" y="2721581"/>
              <a:ext cx="1147320" cy="36360"/>
            </p14:xfrm>
          </p:contentPart>
        </mc:Choice>
        <mc:Fallback xmlns="">
          <p:pic>
            <p:nvPicPr>
              <p:cNvPr id="15" name="Ink 14">
                <a:extLst>
                  <a:ext uri="{FF2B5EF4-FFF2-40B4-BE49-F238E27FC236}">
                    <a16:creationId xmlns:a16="http://schemas.microsoft.com/office/drawing/2014/main" id="{0785F1BB-10E0-4EFF-AE49-33AD4C918569}"/>
                  </a:ext>
                </a:extLst>
              </p:cNvPr>
              <p:cNvPicPr/>
              <p:nvPr/>
            </p:nvPicPr>
            <p:blipFill>
              <a:blip r:embed="rId9"/>
              <a:stretch>
                <a:fillRect/>
              </a:stretch>
            </p:blipFill>
            <p:spPr>
              <a:xfrm>
                <a:off x="1304640" y="2649941"/>
                <a:ext cx="1218960" cy="180000"/>
              </a:xfrm>
              <a:prstGeom prst="rect">
                <a:avLst/>
              </a:prstGeom>
            </p:spPr>
          </p:pic>
        </mc:Fallback>
      </mc:AlternateContent>
    </p:spTree>
    <p:extLst>
      <p:ext uri="{BB962C8B-B14F-4D97-AF65-F5344CB8AC3E}">
        <p14:creationId xmlns:p14="http://schemas.microsoft.com/office/powerpoint/2010/main" val="162364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8E9A8E-87D5-479D-BB6D-3B124F004FB5}"/>
              </a:ext>
            </a:extLst>
          </p:cNvPr>
          <p:cNvPicPr>
            <a:picLocks noChangeAspect="1"/>
          </p:cNvPicPr>
          <p:nvPr/>
        </p:nvPicPr>
        <p:blipFill>
          <a:blip r:embed="rId2"/>
          <a:stretch>
            <a:fillRect/>
          </a:stretch>
        </p:blipFill>
        <p:spPr>
          <a:xfrm>
            <a:off x="506513" y="914061"/>
            <a:ext cx="5578027" cy="3469876"/>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28901" y="1018092"/>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for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030896" y="2630818"/>
              <a:ext cx="1810563" cy="57379"/>
            </p14:xfrm>
          </p:contentPart>
        </mc:Choice>
        <mc:Fallback xmlns="">
          <p:pic>
            <p:nvPicPr>
              <p:cNvPr id="15" name="Ink 14">
                <a:extLst>
                  <a:ext uri="{FF2B5EF4-FFF2-40B4-BE49-F238E27FC236}">
                    <a16:creationId xmlns:a16="http://schemas.microsoft.com/office/drawing/2014/main" id="{0785F1BB-10E0-4EFF-AE49-33AD4C918569}"/>
                  </a:ext>
                </a:extLst>
              </p:cNvPr>
              <p:cNvPicPr/>
              <p:nvPr/>
            </p:nvPicPr>
            <p:blipFill>
              <a:blip r:embed="rId4"/>
              <a:stretch>
                <a:fillRect/>
              </a:stretch>
            </p:blipFill>
            <p:spPr>
              <a:xfrm>
                <a:off x="994894" y="2558643"/>
                <a:ext cx="1882208" cy="201368"/>
              </a:xfrm>
              <a:prstGeom prst="rect">
                <a:avLst/>
              </a:prstGeom>
            </p:spPr>
          </p:pic>
        </mc:Fallback>
      </mc:AlternateContent>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D77548D6-CFB9-4B4F-88BE-ED7485BD4402}"/>
              </a:ext>
            </a:extLst>
          </p:cNvPr>
          <p:cNvSpPr/>
          <p:nvPr/>
        </p:nvSpPr>
        <p:spPr>
          <a:xfrm>
            <a:off x="4723253" y="34453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4919EEA-E5FD-4122-846C-1812815519B5}"/>
                  </a:ext>
                </a:extLst>
              </p14:cNvPr>
              <p14:cNvContentPartPr/>
              <p14:nvPr/>
            </p14:nvContentPartPr>
            <p14:xfrm>
              <a:off x="2131281" y="2848661"/>
              <a:ext cx="308880" cy="60120"/>
            </p14:xfrm>
          </p:contentPart>
        </mc:Choice>
        <mc:Fallback xmlns="">
          <p:pic>
            <p:nvPicPr>
              <p:cNvPr id="13" name="Ink 12">
                <a:extLst>
                  <a:ext uri="{FF2B5EF4-FFF2-40B4-BE49-F238E27FC236}">
                    <a16:creationId xmlns:a16="http://schemas.microsoft.com/office/drawing/2014/main" id="{54919EEA-E5FD-4122-846C-1812815519B5}"/>
                  </a:ext>
                </a:extLst>
              </p:cNvPr>
              <p:cNvPicPr/>
              <p:nvPr/>
            </p:nvPicPr>
            <p:blipFill>
              <a:blip r:embed="rId6"/>
              <a:stretch>
                <a:fillRect/>
              </a:stretch>
            </p:blipFill>
            <p:spPr>
              <a:xfrm>
                <a:off x="2095281" y="2777021"/>
                <a:ext cx="380520" cy="203760"/>
              </a:xfrm>
              <a:prstGeom prst="rect">
                <a:avLst/>
              </a:prstGeom>
            </p:spPr>
          </p:pic>
        </mc:Fallback>
      </mc:AlternateContent>
      <p:sp>
        <p:nvSpPr>
          <p:cNvPr id="11" name="Oval 10">
            <a:extLst>
              <a:ext uri="{FF2B5EF4-FFF2-40B4-BE49-F238E27FC236}">
                <a16:creationId xmlns:a16="http://schemas.microsoft.com/office/drawing/2014/main" id="{CFDBE580-33F8-455A-850F-228E395A81DE}"/>
              </a:ext>
            </a:extLst>
          </p:cNvPr>
          <p:cNvSpPr/>
          <p:nvPr/>
        </p:nvSpPr>
        <p:spPr>
          <a:xfrm>
            <a:off x="4761353" y="16165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Recalculate calculated values (</a:t>
            </a:r>
            <a:r>
              <a:rPr lang="en-US" sz="1400" b="1" dirty="0" err="1">
                <a:solidFill>
                  <a:srgbClr val="0070C0"/>
                </a:solidFill>
                <a:latin typeface="Arial" panose="020B0604020202020204" pitchFamily="34" charset="0"/>
                <a:ea typeface="+mj-ea"/>
                <a:cs typeface="Arial" panose="020B0604020202020204" pitchFamily="34" charset="0"/>
              </a:rPr>
              <a:t>f.ex</a:t>
            </a:r>
            <a:r>
              <a:rPr lang="en-US" sz="1400" b="1" dirty="0">
                <a:solidFill>
                  <a:srgbClr val="0070C0"/>
                </a:solidFill>
                <a:latin typeface="Arial" panose="020B0604020202020204" pitchFamily="34" charset="0"/>
                <a:ea typeface="+mj-ea"/>
                <a:cs typeface="Arial" panose="020B0604020202020204" pitchFamily="34" charset="0"/>
              </a:rPr>
              <a:t>. %)</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5F34E57-2296-4827-B23B-DB6D29C57F57}"/>
              </a:ext>
            </a:extLst>
          </p:cNvPr>
          <p:cNvPicPr>
            <a:picLocks noChangeAspect="1"/>
          </p:cNvPicPr>
          <p:nvPr/>
        </p:nvPicPr>
        <p:blipFill>
          <a:blip r:embed="rId2"/>
          <a:stretch>
            <a:fillRect/>
          </a:stretch>
        </p:blipFill>
        <p:spPr>
          <a:xfrm>
            <a:off x="381000" y="553666"/>
            <a:ext cx="6159431" cy="4238340"/>
          </a:xfrm>
          <a:prstGeom prst="rect">
            <a:avLst/>
          </a:prstGeom>
        </p:spPr>
      </p:pic>
      <p:sp>
        <p:nvSpPr>
          <p:cNvPr id="6" name="Right Brace 5">
            <a:extLst>
              <a:ext uri="{FF2B5EF4-FFF2-40B4-BE49-F238E27FC236}">
                <a16:creationId xmlns:a16="http://schemas.microsoft.com/office/drawing/2014/main" id="{6A769093-B53B-48A2-A129-8C77E18ECB98}"/>
              </a:ext>
            </a:extLst>
          </p:cNvPr>
          <p:cNvSpPr/>
          <p:nvPr/>
        </p:nvSpPr>
        <p:spPr>
          <a:xfrm>
            <a:off x="5850785" y="687519"/>
            <a:ext cx="199380" cy="838773"/>
          </a:xfrm>
          <a:prstGeom prst="rightBrace">
            <a:avLst>
              <a:gd name="adj1" fmla="val 5448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641079" y="366726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Drop unnecessary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206738" y="3581621"/>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171098" y="3509981"/>
                <a:ext cx="1240200" cy="150840"/>
              </a:xfrm>
              <a:prstGeom prst="rect">
                <a:avLst/>
              </a:prstGeom>
            </p:spPr>
          </p:pic>
        </mc:Fallback>
      </mc:AlternateContent>
    </p:spTree>
    <p:extLst>
      <p:ext uri="{BB962C8B-B14F-4D97-AF65-F5344CB8AC3E}">
        <p14:creationId xmlns:p14="http://schemas.microsoft.com/office/powerpoint/2010/main" val="62195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3 datasets consecutively</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a:extLst>
              <a:ext uri="{FF2B5EF4-FFF2-40B4-BE49-F238E27FC236}">
                <a16:creationId xmlns:a16="http://schemas.microsoft.com/office/drawing/2014/main" id="{6D966AFF-7B89-4F31-8B3D-5A708240A58F}"/>
              </a:ext>
            </a:extLst>
          </p:cNvPr>
          <p:cNvPicPr>
            <a:picLocks noChangeAspect="1"/>
          </p:cNvPicPr>
          <p:nvPr/>
        </p:nvPicPr>
        <p:blipFill>
          <a:blip r:embed="rId2"/>
          <a:stretch>
            <a:fillRect/>
          </a:stretch>
        </p:blipFill>
        <p:spPr>
          <a:xfrm>
            <a:off x="381000" y="737573"/>
            <a:ext cx="5701586" cy="3882707"/>
          </a:xfrm>
          <a:prstGeom prst="rect">
            <a:avLst/>
          </a:prstGeom>
        </p:spPr>
      </p:pic>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Rounded Corners 14">
            <a:extLst>
              <a:ext uri="{FF2B5EF4-FFF2-40B4-BE49-F238E27FC236}">
                <a16:creationId xmlns:a16="http://schemas.microsoft.com/office/drawing/2014/main" id="{650F6983-C5D5-418D-A857-28C7DC484273}"/>
              </a:ext>
            </a:extLst>
          </p:cNvPr>
          <p:cNvSpPr/>
          <p:nvPr/>
        </p:nvSpPr>
        <p:spPr>
          <a:xfrm>
            <a:off x="2214956" y="999182"/>
            <a:ext cx="555745" cy="100847"/>
          </a:xfrm>
          <a:custGeom>
            <a:avLst/>
            <a:gdLst>
              <a:gd name="connsiteX0" fmla="*/ 0 w 555745"/>
              <a:gd name="connsiteY0" fmla="*/ 16808 h 100847"/>
              <a:gd name="connsiteX1" fmla="*/ 16808 w 555745"/>
              <a:gd name="connsiteY1" fmla="*/ 0 h 100847"/>
              <a:gd name="connsiteX2" fmla="*/ 538937 w 555745"/>
              <a:gd name="connsiteY2" fmla="*/ 0 h 100847"/>
              <a:gd name="connsiteX3" fmla="*/ 555745 w 555745"/>
              <a:gd name="connsiteY3" fmla="*/ 16808 h 100847"/>
              <a:gd name="connsiteX4" fmla="*/ 555745 w 555745"/>
              <a:gd name="connsiteY4" fmla="*/ 84039 h 100847"/>
              <a:gd name="connsiteX5" fmla="*/ 538937 w 555745"/>
              <a:gd name="connsiteY5" fmla="*/ 100847 h 100847"/>
              <a:gd name="connsiteX6" fmla="*/ 16808 w 555745"/>
              <a:gd name="connsiteY6" fmla="*/ 100847 h 100847"/>
              <a:gd name="connsiteX7" fmla="*/ 0 w 555745"/>
              <a:gd name="connsiteY7" fmla="*/ 84039 h 100847"/>
              <a:gd name="connsiteX8" fmla="*/ 0 w 555745"/>
              <a:gd name="connsiteY8"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745" h="100847" extrusionOk="0">
                <a:moveTo>
                  <a:pt x="0" y="16808"/>
                </a:moveTo>
                <a:cubicBezTo>
                  <a:pt x="-230" y="6989"/>
                  <a:pt x="5637" y="-1308"/>
                  <a:pt x="16808" y="0"/>
                </a:cubicBezTo>
                <a:cubicBezTo>
                  <a:pt x="197270" y="-59178"/>
                  <a:pt x="371051" y="25395"/>
                  <a:pt x="538937" y="0"/>
                </a:cubicBezTo>
                <a:cubicBezTo>
                  <a:pt x="550407" y="1665"/>
                  <a:pt x="554641" y="8174"/>
                  <a:pt x="555745" y="16808"/>
                </a:cubicBezTo>
                <a:cubicBezTo>
                  <a:pt x="557356" y="48698"/>
                  <a:pt x="550895" y="53684"/>
                  <a:pt x="555745" y="84039"/>
                </a:cubicBezTo>
                <a:cubicBezTo>
                  <a:pt x="557027" y="91039"/>
                  <a:pt x="550170" y="101907"/>
                  <a:pt x="538937" y="100847"/>
                </a:cubicBezTo>
                <a:cubicBezTo>
                  <a:pt x="301205" y="132133"/>
                  <a:pt x="147470" y="90361"/>
                  <a:pt x="16808" y="100847"/>
                </a:cubicBezTo>
                <a:cubicBezTo>
                  <a:pt x="8250" y="101039"/>
                  <a:pt x="585" y="93294"/>
                  <a:pt x="0" y="84039"/>
                </a:cubicBezTo>
                <a:cubicBezTo>
                  <a:pt x="-2156" y="69117"/>
                  <a:pt x="3500" y="48325"/>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Rounded Corners 15">
            <a:extLst>
              <a:ext uri="{FF2B5EF4-FFF2-40B4-BE49-F238E27FC236}">
                <a16:creationId xmlns:a16="http://schemas.microsoft.com/office/drawing/2014/main" id="{F33697D2-13F4-4A0A-970C-830321C73E87}"/>
              </a:ext>
            </a:extLst>
          </p:cNvPr>
          <p:cNvSpPr/>
          <p:nvPr/>
        </p:nvSpPr>
        <p:spPr>
          <a:xfrm>
            <a:off x="2078598" y="2884129"/>
            <a:ext cx="643976" cy="100847"/>
          </a:xfrm>
          <a:custGeom>
            <a:avLst/>
            <a:gdLst>
              <a:gd name="connsiteX0" fmla="*/ 0 w 643976"/>
              <a:gd name="connsiteY0" fmla="*/ 16808 h 100847"/>
              <a:gd name="connsiteX1" fmla="*/ 16808 w 643976"/>
              <a:gd name="connsiteY1" fmla="*/ 0 h 100847"/>
              <a:gd name="connsiteX2" fmla="*/ 303677 w 643976"/>
              <a:gd name="connsiteY2" fmla="*/ 0 h 100847"/>
              <a:gd name="connsiteX3" fmla="*/ 627168 w 643976"/>
              <a:gd name="connsiteY3" fmla="*/ 0 h 100847"/>
              <a:gd name="connsiteX4" fmla="*/ 643976 w 643976"/>
              <a:gd name="connsiteY4" fmla="*/ 16808 h 100847"/>
              <a:gd name="connsiteX5" fmla="*/ 643976 w 643976"/>
              <a:gd name="connsiteY5" fmla="*/ 84039 h 100847"/>
              <a:gd name="connsiteX6" fmla="*/ 627168 w 643976"/>
              <a:gd name="connsiteY6" fmla="*/ 100847 h 100847"/>
              <a:gd name="connsiteX7" fmla="*/ 340299 w 643976"/>
              <a:gd name="connsiteY7" fmla="*/ 100847 h 100847"/>
              <a:gd name="connsiteX8" fmla="*/ 16808 w 643976"/>
              <a:gd name="connsiteY8" fmla="*/ 100847 h 100847"/>
              <a:gd name="connsiteX9" fmla="*/ 0 w 643976"/>
              <a:gd name="connsiteY9" fmla="*/ 84039 h 100847"/>
              <a:gd name="connsiteX10" fmla="*/ 0 w 643976"/>
              <a:gd name="connsiteY10"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100847" extrusionOk="0">
                <a:moveTo>
                  <a:pt x="0" y="16808"/>
                </a:moveTo>
                <a:cubicBezTo>
                  <a:pt x="-230" y="6989"/>
                  <a:pt x="5637" y="-1308"/>
                  <a:pt x="16808" y="0"/>
                </a:cubicBezTo>
                <a:cubicBezTo>
                  <a:pt x="143547" y="-25085"/>
                  <a:pt x="201935" y="15675"/>
                  <a:pt x="303677" y="0"/>
                </a:cubicBezTo>
                <a:cubicBezTo>
                  <a:pt x="405419" y="-15675"/>
                  <a:pt x="468878" y="19502"/>
                  <a:pt x="627168" y="0"/>
                </a:cubicBezTo>
                <a:cubicBezTo>
                  <a:pt x="636374" y="1406"/>
                  <a:pt x="646234" y="8182"/>
                  <a:pt x="643976" y="16808"/>
                </a:cubicBezTo>
                <a:cubicBezTo>
                  <a:pt x="644064" y="40605"/>
                  <a:pt x="638752" y="50472"/>
                  <a:pt x="643976" y="84039"/>
                </a:cubicBezTo>
                <a:cubicBezTo>
                  <a:pt x="645524" y="92790"/>
                  <a:pt x="638707" y="101125"/>
                  <a:pt x="627168" y="100847"/>
                </a:cubicBezTo>
                <a:cubicBezTo>
                  <a:pt x="551342" y="123302"/>
                  <a:pt x="483008" y="79459"/>
                  <a:pt x="340299" y="100847"/>
                </a:cubicBezTo>
                <a:cubicBezTo>
                  <a:pt x="197590" y="122235"/>
                  <a:pt x="162349" y="88404"/>
                  <a:pt x="16808" y="100847"/>
                </a:cubicBezTo>
                <a:cubicBezTo>
                  <a:pt x="9397" y="98815"/>
                  <a:pt x="-366" y="93966"/>
                  <a:pt x="0" y="84039"/>
                </a:cubicBezTo>
                <a:cubicBezTo>
                  <a:pt x="-6326" y="54371"/>
                  <a:pt x="7597" y="38766"/>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1970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782983" y="689956"/>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Final drop</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6A592D4-1470-498B-9A24-0D8EB3CB0EF7}"/>
              </a:ext>
            </a:extLst>
          </p:cNvPr>
          <p:cNvPicPr>
            <a:picLocks noChangeAspect="1"/>
          </p:cNvPicPr>
          <p:nvPr/>
        </p:nvPicPr>
        <p:blipFill>
          <a:blip r:embed="rId2"/>
          <a:stretch>
            <a:fillRect/>
          </a:stretch>
        </p:blipFill>
        <p:spPr>
          <a:xfrm>
            <a:off x="0" y="689956"/>
            <a:ext cx="6558437" cy="2979505"/>
          </a:xfrm>
          <a:prstGeom prst="rect">
            <a:avLst/>
          </a:prstGeom>
        </p:spPr>
      </p:pic>
      <p:sp>
        <p:nvSpPr>
          <p:cNvPr id="12" name="TextBox 11">
            <a:extLst>
              <a:ext uri="{FF2B5EF4-FFF2-40B4-BE49-F238E27FC236}">
                <a16:creationId xmlns:a16="http://schemas.microsoft.com/office/drawing/2014/main" id="{E9AC89CD-51FB-4ABD-AFCD-43B9618983B8}"/>
              </a:ext>
            </a:extLst>
          </p:cNvPr>
          <p:cNvSpPr txBox="1"/>
          <p:nvPr/>
        </p:nvSpPr>
        <p:spPr>
          <a:xfrm>
            <a:off x="6782983" y="210347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Check salaries are updated</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3" name="Rectangle: Rounded Corners 12">
            <a:extLst>
              <a:ext uri="{FF2B5EF4-FFF2-40B4-BE49-F238E27FC236}">
                <a16:creationId xmlns:a16="http://schemas.microsoft.com/office/drawing/2014/main" id="{BDCEDADE-8688-421A-9076-5C8AC82B718B}"/>
              </a:ext>
            </a:extLst>
          </p:cNvPr>
          <p:cNvSpPr/>
          <p:nvPr/>
        </p:nvSpPr>
        <p:spPr>
          <a:xfrm>
            <a:off x="6118911" y="1210033"/>
            <a:ext cx="378136" cy="1375467"/>
          </a:xfrm>
          <a:custGeom>
            <a:avLst/>
            <a:gdLst>
              <a:gd name="connsiteX0" fmla="*/ 0 w 378136"/>
              <a:gd name="connsiteY0" fmla="*/ 63024 h 1375467"/>
              <a:gd name="connsiteX1" fmla="*/ 63024 w 378136"/>
              <a:gd name="connsiteY1" fmla="*/ 0 h 1375467"/>
              <a:gd name="connsiteX2" fmla="*/ 315112 w 378136"/>
              <a:gd name="connsiteY2" fmla="*/ 0 h 1375467"/>
              <a:gd name="connsiteX3" fmla="*/ 378136 w 378136"/>
              <a:gd name="connsiteY3" fmla="*/ 63024 h 1375467"/>
              <a:gd name="connsiteX4" fmla="*/ 378136 w 378136"/>
              <a:gd name="connsiteY4" fmla="*/ 479497 h 1375467"/>
              <a:gd name="connsiteX5" fmla="*/ 378136 w 378136"/>
              <a:gd name="connsiteY5" fmla="*/ 883476 h 1375467"/>
              <a:gd name="connsiteX6" fmla="*/ 378136 w 378136"/>
              <a:gd name="connsiteY6" fmla="*/ 1312443 h 1375467"/>
              <a:gd name="connsiteX7" fmla="*/ 315112 w 378136"/>
              <a:gd name="connsiteY7" fmla="*/ 1375467 h 1375467"/>
              <a:gd name="connsiteX8" fmla="*/ 63024 w 378136"/>
              <a:gd name="connsiteY8" fmla="*/ 1375467 h 1375467"/>
              <a:gd name="connsiteX9" fmla="*/ 0 w 378136"/>
              <a:gd name="connsiteY9" fmla="*/ 1312443 h 1375467"/>
              <a:gd name="connsiteX10" fmla="*/ 0 w 378136"/>
              <a:gd name="connsiteY10" fmla="*/ 933453 h 1375467"/>
              <a:gd name="connsiteX11" fmla="*/ 0 w 378136"/>
              <a:gd name="connsiteY11" fmla="*/ 541968 h 1375467"/>
              <a:gd name="connsiteX12" fmla="*/ 0 w 378136"/>
              <a:gd name="connsiteY12" fmla="*/ 63024 h 13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36" h="1375467" extrusionOk="0">
                <a:moveTo>
                  <a:pt x="0" y="63024"/>
                </a:moveTo>
                <a:cubicBezTo>
                  <a:pt x="-2018" y="23525"/>
                  <a:pt x="27126" y="-756"/>
                  <a:pt x="63024" y="0"/>
                </a:cubicBezTo>
                <a:cubicBezTo>
                  <a:pt x="183805" y="-24034"/>
                  <a:pt x="228492" y="13355"/>
                  <a:pt x="315112" y="0"/>
                </a:cubicBezTo>
                <a:cubicBezTo>
                  <a:pt x="357676" y="5903"/>
                  <a:pt x="376351" y="29266"/>
                  <a:pt x="378136" y="63024"/>
                </a:cubicBezTo>
                <a:cubicBezTo>
                  <a:pt x="413610" y="254426"/>
                  <a:pt x="330561" y="348226"/>
                  <a:pt x="378136" y="479497"/>
                </a:cubicBezTo>
                <a:cubicBezTo>
                  <a:pt x="425711" y="610768"/>
                  <a:pt x="367906" y="700372"/>
                  <a:pt x="378136" y="883476"/>
                </a:cubicBezTo>
                <a:cubicBezTo>
                  <a:pt x="388366" y="1066580"/>
                  <a:pt x="356784" y="1105988"/>
                  <a:pt x="378136" y="1312443"/>
                </a:cubicBezTo>
                <a:cubicBezTo>
                  <a:pt x="375342" y="1345460"/>
                  <a:pt x="344123" y="1375507"/>
                  <a:pt x="315112" y="1375467"/>
                </a:cubicBezTo>
                <a:cubicBezTo>
                  <a:pt x="220815" y="1394318"/>
                  <a:pt x="150955" y="1347206"/>
                  <a:pt x="63024" y="1375467"/>
                </a:cubicBezTo>
                <a:cubicBezTo>
                  <a:pt x="29691" y="1373867"/>
                  <a:pt x="-4216" y="1354680"/>
                  <a:pt x="0" y="1312443"/>
                </a:cubicBezTo>
                <a:cubicBezTo>
                  <a:pt x="-4456" y="1183246"/>
                  <a:pt x="9172" y="1021433"/>
                  <a:pt x="0" y="933453"/>
                </a:cubicBezTo>
                <a:cubicBezTo>
                  <a:pt x="-9172" y="845473"/>
                  <a:pt x="12295" y="697384"/>
                  <a:pt x="0" y="541968"/>
                </a:cubicBezTo>
                <a:cubicBezTo>
                  <a:pt x="-12295" y="386552"/>
                  <a:pt x="12482" y="280894"/>
                  <a:pt x="0" y="63024"/>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Straight Arrow Connector 6">
            <a:extLst>
              <a:ext uri="{FF2B5EF4-FFF2-40B4-BE49-F238E27FC236}">
                <a16:creationId xmlns:a16="http://schemas.microsoft.com/office/drawing/2014/main" id="{C53D9B3B-8D05-4EAB-A7A4-74BA14A1B566}"/>
              </a:ext>
            </a:extLst>
          </p:cNvPr>
          <p:cNvCxnSpPr>
            <a:cxnSpLocks/>
          </p:cNvCxnSpPr>
          <p:nvPr/>
        </p:nvCxnSpPr>
        <p:spPr>
          <a:xfrm flipH="1">
            <a:off x="2873829" y="2585500"/>
            <a:ext cx="3909154" cy="384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B20E7D-2125-45F0-B072-A68B4491BF25}"/>
              </a:ext>
            </a:extLst>
          </p:cNvPr>
          <p:cNvCxnSpPr>
            <a:cxnSpLocks/>
            <a:stCxn id="12" idx="0"/>
          </p:cNvCxnSpPr>
          <p:nvPr/>
        </p:nvCxnSpPr>
        <p:spPr>
          <a:xfrm flipH="1" flipV="1">
            <a:off x="6558438" y="1802558"/>
            <a:ext cx="1231150" cy="30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43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LOAD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a:extLst>
              <a:ext uri="{FF2B5EF4-FFF2-40B4-BE49-F238E27FC236}">
                <a16:creationId xmlns:a16="http://schemas.microsoft.com/office/drawing/2014/main" id="{B4B7116D-7538-4214-AA29-D15115A98B7B}"/>
              </a:ext>
            </a:extLst>
          </p:cNvPr>
          <p:cNvPicPr>
            <a:picLocks noChangeAspect="1"/>
          </p:cNvPicPr>
          <p:nvPr/>
        </p:nvPicPr>
        <p:blipFill>
          <a:blip r:embed="rId2"/>
          <a:stretch>
            <a:fillRect/>
          </a:stretch>
        </p:blipFill>
        <p:spPr>
          <a:xfrm>
            <a:off x="635475" y="822724"/>
            <a:ext cx="5449060" cy="108600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CD3C5CC-5300-49EF-80B1-15D6D9AE6DF2}"/>
                  </a:ext>
                </a:extLst>
              </p14:cNvPr>
              <p14:cNvContentPartPr/>
              <p14:nvPr/>
            </p14:nvContentPartPr>
            <p14:xfrm>
              <a:off x="3292858" y="1437101"/>
              <a:ext cx="783720" cy="192960"/>
            </p14:xfrm>
          </p:contentPart>
        </mc:Choice>
        <mc:Fallback xmlns="">
          <p:pic>
            <p:nvPicPr>
              <p:cNvPr id="8" name="Ink 7">
                <a:extLst>
                  <a:ext uri="{FF2B5EF4-FFF2-40B4-BE49-F238E27FC236}">
                    <a16:creationId xmlns:a16="http://schemas.microsoft.com/office/drawing/2014/main" id="{ECD3C5CC-5300-49EF-80B1-15D6D9AE6DF2}"/>
                  </a:ext>
                </a:extLst>
              </p:cNvPr>
              <p:cNvPicPr/>
              <p:nvPr/>
            </p:nvPicPr>
            <p:blipFill>
              <a:blip r:embed="rId4"/>
              <a:stretch>
                <a:fillRect/>
              </a:stretch>
            </p:blipFill>
            <p:spPr>
              <a:xfrm>
                <a:off x="3257218" y="1365461"/>
                <a:ext cx="855360" cy="336600"/>
              </a:xfrm>
              <a:prstGeom prst="rect">
                <a:avLst/>
              </a:prstGeom>
            </p:spPr>
          </p:pic>
        </mc:Fallback>
      </mc:AlternateContent>
    </p:spTree>
    <p:extLst>
      <p:ext uri="{BB962C8B-B14F-4D97-AF65-F5344CB8AC3E}">
        <p14:creationId xmlns:p14="http://schemas.microsoft.com/office/powerpoint/2010/main" val="161252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kumimoji="0" lang="en-US" altLang="en-US" sz="1600" b="1" i="0" u="sng" strike="noStrike" cap="none" normalizeH="0" baseline="0" dirty="0">
                <a:ln>
                  <a:noFill/>
                </a:ln>
                <a:solidFill>
                  <a:srgbClr val="FF0000"/>
                </a:solidFill>
                <a:effectLst/>
                <a:latin typeface="Arial" panose="020B0604020202020204" pitchFamily="34" charset="0"/>
                <a:ea typeface="Calibri" panose="020F0502020204030204" pitchFamily="34" charset="0"/>
                <a:cs typeface="Arial" panose="020B0604020202020204" pitchFamily="34" charset="0"/>
              </a:rPr>
              <a:t>TEAM MEMBERS:</a:t>
            </a:r>
            <a:br>
              <a:rPr kumimoji="0" lang="en-US" altLang="en-US" sz="2800" b="0" i="0" u="none" strike="noStrike" cap="none" normalizeH="0" baseline="0" dirty="0">
                <a:ln>
                  <a:noFill/>
                </a:ln>
                <a:solidFill>
                  <a:schemeClr val="tx1"/>
                </a:solidFill>
                <a:effectLst/>
                <a:latin typeface="Arial" panose="020B0604020202020204" pitchFamily="34" charset="0"/>
              </a:rPr>
            </a:b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2</a:t>
            </a:fld>
            <a:endParaRPr lang="en-US"/>
          </a:p>
        </p:txBody>
      </p:sp>
      <p:graphicFrame>
        <p:nvGraphicFramePr>
          <p:cNvPr id="6" name="Table 5">
            <a:extLst>
              <a:ext uri="{FF2B5EF4-FFF2-40B4-BE49-F238E27FC236}">
                <a16:creationId xmlns:a16="http://schemas.microsoft.com/office/drawing/2014/main" id="{FBB4419C-ADF7-41B7-8DFA-E4032E461AB6}"/>
              </a:ext>
            </a:extLst>
          </p:cNvPr>
          <p:cNvGraphicFramePr>
            <a:graphicFrameLocks noGrp="1"/>
          </p:cNvGraphicFramePr>
          <p:nvPr>
            <p:extLst>
              <p:ext uri="{D42A27DB-BD31-4B8C-83A1-F6EECF244321}">
                <p14:modId xmlns:p14="http://schemas.microsoft.com/office/powerpoint/2010/main" val="3161111236"/>
              </p:ext>
            </p:extLst>
          </p:nvPr>
        </p:nvGraphicFramePr>
        <p:xfrm>
          <a:off x="2228379" y="1231016"/>
          <a:ext cx="4361180" cy="655131"/>
        </p:xfrm>
        <a:graphic>
          <a:graphicData uri="http://schemas.openxmlformats.org/drawingml/2006/table">
            <a:tbl>
              <a:tblPr firstRow="1" firstCol="1" bandRow="1"/>
              <a:tblGrid>
                <a:gridCol w="1539875">
                  <a:extLst>
                    <a:ext uri="{9D8B030D-6E8A-4147-A177-3AD203B41FA5}">
                      <a16:colId xmlns:a16="http://schemas.microsoft.com/office/drawing/2014/main" val="3754403198"/>
                    </a:ext>
                  </a:extLst>
                </a:gridCol>
                <a:gridCol w="2821305">
                  <a:extLst>
                    <a:ext uri="{9D8B030D-6E8A-4147-A177-3AD203B41FA5}">
                      <a16:colId xmlns:a16="http://schemas.microsoft.com/office/drawing/2014/main" val="1297294205"/>
                    </a:ext>
                  </a:extLst>
                </a:gridCol>
              </a:tblGrid>
              <a:tr h="0">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Juan Ulloa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ulloajuan@hotmail.com</a:t>
                      </a: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rPr>
                        <a:t> </a:t>
                      </a: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2914469"/>
                  </a:ext>
                </a:extLst>
              </a:tr>
              <a:tr h="160655">
                <a:tc>
                  <a:txBody>
                    <a:bodyPr/>
                    <a:lstStyle/>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Adam Burstyn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adam.burstyn@gmail.com</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61437518"/>
                  </a:ext>
                </a:extLst>
              </a:tr>
              <a:tr h="160655">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Ignacio Domaica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idomaica@gmail.com</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35911114"/>
                  </a:ext>
                </a:extLst>
              </a:tr>
            </a:tbl>
          </a:graphicData>
        </a:graphic>
      </p:graphicFrame>
      <p:pic>
        <p:nvPicPr>
          <p:cNvPr id="5" name="Picture 4">
            <a:extLst>
              <a:ext uri="{FF2B5EF4-FFF2-40B4-BE49-F238E27FC236}">
                <a16:creationId xmlns:a16="http://schemas.microsoft.com/office/drawing/2014/main" id="{0ACC2D6F-F54B-4CA1-975B-306CEBEEA526}"/>
              </a:ext>
            </a:extLst>
          </p:cNvPr>
          <p:cNvPicPr>
            <a:picLocks noChangeAspect="1"/>
          </p:cNvPicPr>
          <p:nvPr/>
        </p:nvPicPr>
        <p:blipFill>
          <a:blip r:embed="rId5"/>
          <a:stretch>
            <a:fillRect/>
          </a:stretch>
        </p:blipFill>
        <p:spPr>
          <a:xfrm>
            <a:off x="930612" y="2877015"/>
            <a:ext cx="1780430" cy="1830083"/>
          </a:xfrm>
          <a:prstGeom prst="rect">
            <a:avLst/>
          </a:prstGeom>
        </p:spPr>
      </p:pic>
      <p:pic>
        <p:nvPicPr>
          <p:cNvPr id="8" name="Picture 7">
            <a:extLst>
              <a:ext uri="{FF2B5EF4-FFF2-40B4-BE49-F238E27FC236}">
                <a16:creationId xmlns:a16="http://schemas.microsoft.com/office/drawing/2014/main" id="{FCF6B92C-6923-4BAA-9A59-D8A930DAFEEE}"/>
              </a:ext>
            </a:extLst>
          </p:cNvPr>
          <p:cNvPicPr>
            <a:picLocks noChangeAspect="1"/>
          </p:cNvPicPr>
          <p:nvPr/>
        </p:nvPicPr>
        <p:blipFill>
          <a:blip r:embed="rId6"/>
          <a:stretch>
            <a:fillRect/>
          </a:stretch>
        </p:blipFill>
        <p:spPr>
          <a:xfrm>
            <a:off x="3664285" y="2877015"/>
            <a:ext cx="1837345" cy="1830083"/>
          </a:xfrm>
          <a:prstGeom prst="rect">
            <a:avLst/>
          </a:prstGeom>
        </p:spPr>
      </p:pic>
      <p:pic>
        <p:nvPicPr>
          <p:cNvPr id="1026" name="Picture 2" descr="Profile photo for Ignacio Domaica">
            <a:extLst>
              <a:ext uri="{FF2B5EF4-FFF2-40B4-BE49-F238E27FC236}">
                <a16:creationId xmlns:a16="http://schemas.microsoft.com/office/drawing/2014/main" id="{CD63C7BA-D804-4810-83A0-72EF2BFB3C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6460" y="2877015"/>
            <a:ext cx="1830083" cy="18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90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796382"/>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179337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481264" y="429904"/>
            <a:ext cx="7954592" cy="2862322"/>
          </a:xfrm>
          <a:prstGeom prst="rect">
            <a:avLst/>
          </a:prstGeom>
          <a:noFill/>
        </p:spPr>
        <p:txBody>
          <a:bodyPr wrap="square" rtlCol="0">
            <a:spAutoFit/>
          </a:bodyPr>
          <a:lstStyle/>
          <a:p>
            <a:pPr marL="342900" indent="-342900">
              <a:buClr>
                <a:srgbClr val="0070C0"/>
              </a:buClr>
              <a:buFont typeface="+mj-lt"/>
              <a:buAutoNum type="arabicParenR"/>
            </a:pPr>
            <a:r>
              <a:rPr lang="en-US" sz="1200" dirty="0">
                <a:latin typeface="Arial" panose="020B0604020202020204" pitchFamily="34" charset="0"/>
                <a:cs typeface="Arial" panose="020B0604020202020204" pitchFamily="34" charset="0"/>
              </a:rPr>
              <a:t>After producing a </a:t>
            </a:r>
            <a:r>
              <a:rPr lang="en-US" sz="1200" b="1" dirty="0">
                <a:latin typeface="Arial" panose="020B0604020202020204" pitchFamily="34" charset="0"/>
                <a:cs typeface="Arial" panose="020B0604020202020204" pitchFamily="34" charset="0"/>
              </a:rPr>
              <a:t>LINEAR REGRESSION </a:t>
            </a:r>
            <a:r>
              <a:rPr lang="en-US" sz="1200" dirty="0">
                <a:latin typeface="Arial" panose="020B0604020202020204" pitchFamily="34" charset="0"/>
                <a:cs typeface="Arial" panose="020B0604020202020204" pitchFamily="34" charset="0"/>
              </a:rPr>
              <a:t>and analyzing it, we were able to verify that it is not possible (based on this analysis) to obtain a good prediction of the rookie behavior/stats/performance of a player in NBA based on the data of the last year of college (NCAA stats).</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Therefore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have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executed</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cycle</a:t>
            </a:r>
            <a:r>
              <a:rPr lang="es-ES" sz="1200" dirty="0">
                <a:latin typeface="Arial" panose="020B0604020202020204" pitchFamily="34" charset="0"/>
                <a:cs typeface="Arial" panose="020B0604020202020204" pitchFamily="34" charset="0"/>
              </a:rPr>
              <a:t> in </a:t>
            </a:r>
            <a:r>
              <a:rPr lang="es-ES" sz="1200" dirty="0" err="1">
                <a:latin typeface="Arial" panose="020B0604020202020204" pitchFamily="34" charset="0"/>
                <a:cs typeface="Arial" panose="020B0604020202020204" pitchFamily="34" charset="0"/>
              </a:rPr>
              <a:t>order</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produce a new </a:t>
            </a:r>
            <a:r>
              <a:rPr lang="es-ES" sz="1200" dirty="0" err="1">
                <a:latin typeface="Arial" panose="020B0604020202020204" pitchFamily="34" charset="0"/>
                <a:cs typeface="Arial" panose="020B0604020202020204" pitchFamily="34" charset="0"/>
              </a:rPr>
              <a:t>analysis</a:t>
            </a:r>
            <a:r>
              <a:rPr lang="es-E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based on </a:t>
            </a:r>
            <a:r>
              <a:rPr lang="en-US" sz="1200" b="1" dirty="0">
                <a:latin typeface="Arial" panose="020B0604020202020204" pitchFamily="34" charset="0"/>
                <a:cs typeface="Arial" panose="020B0604020202020204" pitchFamily="34" charset="0"/>
              </a:rPr>
              <a:t>RANDOM FOREST REGRESSION</a:t>
            </a:r>
            <a:r>
              <a:rPr lang="en-U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rPr>
              <a:t> </a:t>
            </a:r>
          </a:p>
          <a:p>
            <a:pPr marL="342900" indent="-342900">
              <a:buClr>
                <a:srgbClr val="0070C0"/>
              </a:buClr>
              <a:buFont typeface="+mj-lt"/>
              <a:buAutoNum type="arabicParenR"/>
            </a:pPr>
            <a:endParaRPr lang="es-E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do so,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need</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start</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process</a:t>
            </a:r>
            <a:r>
              <a:rPr lang="en-US" sz="1200" dirty="0">
                <a:latin typeface="Arial" panose="020B0604020202020204" pitchFamily="34" charset="0"/>
                <a:cs typeface="Arial" panose="020B0604020202020204" pitchFamily="34" charset="0"/>
              </a:rPr>
              <a:t>:</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Extract</a:t>
            </a:r>
            <a:r>
              <a:rPr lang="es-ES" sz="1200" dirty="0">
                <a:latin typeface="Arial" panose="020B0604020202020204" pitchFamily="34" charset="0"/>
                <a:cs typeface="Arial" panose="020B0604020202020204" pitchFamily="34" charset="0"/>
              </a:rPr>
              <a:t> new data NCAA (</a:t>
            </a:r>
            <a:r>
              <a:rPr lang="es-ES" sz="1200" dirty="0" err="1">
                <a:latin typeface="Arial" panose="020B0604020202020204" pitchFamily="34" charset="0"/>
                <a:cs typeface="Arial" panose="020B0604020202020204" pitchFamily="34" charset="0"/>
              </a:rPr>
              <a:t>college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player</a:t>
            </a:r>
            <a:r>
              <a:rPr lang="es-ES" sz="1200" dirty="0">
                <a:latin typeface="Arial" panose="020B0604020202020204" pitchFamily="34" charset="0"/>
                <a:cs typeface="Arial" panose="020B0604020202020204" pitchFamily="34" charset="0"/>
              </a:rPr>
              <a:t> data), NBA </a:t>
            </a:r>
            <a:r>
              <a:rPr lang="es-ES" sz="1200" dirty="0" err="1">
                <a:latin typeface="Arial" panose="020B0604020202020204" pitchFamily="34" charset="0"/>
                <a:cs typeface="Arial" panose="020B0604020202020204" pitchFamily="34" charset="0"/>
              </a:rPr>
              <a:t>Rookie</a:t>
            </a:r>
            <a:r>
              <a:rPr lang="es-ES" sz="1200" dirty="0">
                <a:latin typeface="Arial" panose="020B0604020202020204" pitchFamily="34" charset="0"/>
                <a:cs typeface="Arial" panose="020B0604020202020204" pitchFamily="34" charset="0"/>
              </a:rPr>
              <a:t> data</a:t>
            </a: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Transform</a:t>
            </a:r>
            <a:r>
              <a:rPr lang="es-ES" sz="1200" dirty="0">
                <a:latin typeface="Arial" panose="020B0604020202020204" pitchFamily="34" charset="0"/>
                <a:cs typeface="Arial" panose="020B0604020202020204" pitchFamily="34" charset="0"/>
              </a:rPr>
              <a:t>. Split </a:t>
            </a:r>
            <a:r>
              <a:rPr lang="es-ES" sz="1200" dirty="0" err="1">
                <a:latin typeface="Arial" panose="020B0604020202020204" pitchFamily="34" charset="0"/>
                <a:cs typeface="Arial" panose="020B0604020202020204" pitchFamily="34" charset="0"/>
              </a:rPr>
              <a:t>datasets</a:t>
            </a:r>
            <a:endParaRPr lang="es-E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Load </a:t>
            </a:r>
            <a:r>
              <a:rPr lang="es-ES" sz="1200" dirty="0" err="1">
                <a:latin typeface="Arial" panose="020B0604020202020204" pitchFamily="34" charset="0"/>
                <a:cs typeface="Arial" panose="020B0604020202020204" pitchFamily="34" charset="0"/>
              </a:rPr>
              <a:t>save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csv</a:t>
            </a:r>
            <a:r>
              <a:rPr lang="es-ES" sz="1200" dirty="0">
                <a:latin typeface="Arial" panose="020B0604020202020204" pitchFamily="34" charset="0"/>
                <a:cs typeface="Arial" panose="020B0604020202020204" pitchFamily="34" charset="0"/>
              </a:rPr>
              <a:t> </a:t>
            </a:r>
          </a:p>
          <a:p>
            <a:pPr marL="625475" lvl="1" indent="-168275">
              <a:buClr>
                <a:srgbClr val="0070C0"/>
              </a:buClr>
              <a:buFont typeface="Arial" panose="020B0604020202020204" pitchFamily="34" charset="0"/>
              <a:buChar char="•"/>
            </a:pPr>
            <a:endParaRPr lang="es-ES" sz="1200" dirty="0">
              <a:latin typeface="Arial" panose="020B0604020202020204" pitchFamily="34" charset="0"/>
              <a:cs typeface="Arial" panose="020B0604020202020204" pitchFamily="34" charset="0"/>
            </a:endParaRPr>
          </a:p>
          <a:p>
            <a:pPr lvl="1">
              <a:buClr>
                <a:srgbClr val="0070C0"/>
              </a:buClr>
            </a:pPr>
            <a:r>
              <a:rPr lang="es-ES" sz="1200" i="1" dirty="0" err="1">
                <a:latin typeface="Arial" panose="020B0604020202020204" pitchFamily="34" charset="0"/>
                <a:cs typeface="Arial" panose="020B0604020202020204" pitchFamily="34" charset="0"/>
              </a:rPr>
              <a:t>Finally</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train</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models</a:t>
            </a:r>
            <a:r>
              <a:rPr lang="es-ES" sz="1200" i="1" dirty="0">
                <a:latin typeface="Arial" panose="020B0604020202020204" pitchFamily="34" charset="0"/>
                <a:cs typeface="Arial" panose="020B0604020202020204" pitchFamily="34" charset="0"/>
              </a:rPr>
              <a:t> and </a:t>
            </a:r>
            <a:r>
              <a:rPr lang="es-ES" sz="1200" i="1" dirty="0" err="1">
                <a:latin typeface="Arial" panose="020B0604020202020204" pitchFamily="34" charset="0"/>
                <a:cs typeface="Arial" panose="020B0604020202020204" pitchFamily="34" charset="0"/>
              </a:rPr>
              <a:t>analyze</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outcomes</a:t>
            </a:r>
            <a:endParaRPr lang="es-ES" sz="1200" i="1" dirty="0">
              <a:latin typeface="Arial" panose="020B0604020202020204" pitchFamily="34" charset="0"/>
              <a:cs typeface="Arial" panose="020B0604020202020204" pitchFamily="34" charset="0"/>
            </a:endParaRPr>
          </a:p>
          <a:p>
            <a:pPr>
              <a:buClr>
                <a:srgbClr val="0070C0"/>
              </a:buClr>
            </a:pPr>
            <a:endParaRPr lang="es-ES" sz="1200" dirty="0">
              <a:latin typeface="Arial" panose="020B0604020202020204" pitchFamily="34" charset="0"/>
              <a:cs typeface="Arial" panose="020B0604020202020204" pitchFamily="34" charset="0"/>
            </a:endParaRPr>
          </a:p>
        </p:txBody>
      </p:sp>
      <p:sp>
        <p:nvSpPr>
          <p:cNvPr id="12" name="Action Button: Go Forward or Next 11">
            <a:hlinkClick r:id="rId2" action="ppaction://hlinksldjump" highlightClick="1"/>
            <a:extLst>
              <a:ext uri="{FF2B5EF4-FFF2-40B4-BE49-F238E27FC236}">
                <a16:creationId xmlns:a16="http://schemas.microsoft.com/office/drawing/2014/main" id="{1C0C0409-70B0-4F65-8FF8-2E4A0FCCD68B}"/>
              </a:ext>
            </a:extLst>
          </p:cNvPr>
          <p:cNvSpPr/>
          <p:nvPr/>
        </p:nvSpPr>
        <p:spPr>
          <a:xfrm>
            <a:off x="8348622" y="999183"/>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a:extLst>
              <a:ext uri="{FF2B5EF4-FFF2-40B4-BE49-F238E27FC236}">
                <a16:creationId xmlns:a16="http://schemas.microsoft.com/office/drawing/2014/main" id="{E80443C4-89E1-4ADF-97F1-AC1D08850DFA}"/>
              </a:ext>
            </a:extLst>
          </p:cNvPr>
          <p:cNvGrpSpPr/>
          <p:nvPr/>
        </p:nvGrpSpPr>
        <p:grpSpPr>
          <a:xfrm>
            <a:off x="2869309" y="3494227"/>
            <a:ext cx="2701949" cy="1107548"/>
            <a:chOff x="2869309" y="3494227"/>
            <a:chExt cx="2701949" cy="1107548"/>
          </a:xfrm>
        </p:grpSpPr>
        <p:pic>
          <p:nvPicPr>
            <p:cNvPr id="7" name="Picture 6" descr="A screenshot of a video game&#10;&#10;Description automatically generated with medium confidence">
              <a:extLst>
                <a:ext uri="{FF2B5EF4-FFF2-40B4-BE49-F238E27FC236}">
                  <a16:creationId xmlns:a16="http://schemas.microsoft.com/office/drawing/2014/main" id="{B0546B1E-3B85-4D65-8A26-F5E8C94F8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9309" y="3494227"/>
              <a:ext cx="2701949" cy="1107548"/>
            </a:xfrm>
            <a:prstGeom prst="rect">
              <a:avLst/>
            </a:prstGeom>
          </p:spPr>
        </p:pic>
        <p:pic>
          <p:nvPicPr>
            <p:cNvPr id="17" name="Picture 16">
              <a:extLst>
                <a:ext uri="{FF2B5EF4-FFF2-40B4-BE49-F238E27FC236}">
                  <a16:creationId xmlns:a16="http://schemas.microsoft.com/office/drawing/2014/main" id="{87E30FEE-3DBA-4EBC-8A49-62E9C36E896B}"/>
                </a:ext>
              </a:extLst>
            </p:cNvPr>
            <p:cNvPicPr>
              <a:picLocks noChangeAspect="1"/>
            </p:cNvPicPr>
            <p:nvPr/>
          </p:nvPicPr>
          <p:blipFill>
            <a:blip r:embed="rId4"/>
            <a:stretch>
              <a:fillRect/>
            </a:stretch>
          </p:blipFill>
          <p:spPr>
            <a:xfrm>
              <a:off x="4339391" y="3816610"/>
              <a:ext cx="442530" cy="641832"/>
            </a:xfrm>
            <a:prstGeom prst="rect">
              <a:avLst/>
            </a:prstGeom>
          </p:spPr>
        </p:pic>
        <p:pic>
          <p:nvPicPr>
            <p:cNvPr id="15" name="Picture 14" descr="Graphical user interface, application, table, Excel&#10;&#10;Description automatically generated">
              <a:extLst>
                <a:ext uri="{FF2B5EF4-FFF2-40B4-BE49-F238E27FC236}">
                  <a16:creationId xmlns:a16="http://schemas.microsoft.com/office/drawing/2014/main" id="{5835E249-6E3E-49B9-A4CE-64FF97BD12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601" y="3906460"/>
              <a:ext cx="476279" cy="462132"/>
            </a:xfrm>
            <a:prstGeom prst="rect">
              <a:avLst/>
            </a:prstGeom>
          </p:spPr>
        </p:pic>
      </p:grpSp>
    </p:spTree>
    <p:extLst>
      <p:ext uri="{BB962C8B-B14F-4D97-AF65-F5344CB8AC3E}">
        <p14:creationId xmlns:p14="http://schemas.microsoft.com/office/powerpoint/2010/main" val="273633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ETL #2 - EXTRACTION. </a:t>
            </a:r>
            <a:r>
              <a:rPr lang="en-US" dirty="0">
                <a:solidFill>
                  <a:srgbClr val="0070C0"/>
                </a:solidFill>
              </a:rPr>
              <a:t>Reading .csv for stats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469942" y="4868094"/>
            <a:ext cx="674057"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 name="Group 6">
            <a:extLst>
              <a:ext uri="{FF2B5EF4-FFF2-40B4-BE49-F238E27FC236}">
                <a16:creationId xmlns:a16="http://schemas.microsoft.com/office/drawing/2014/main" id="{FCDCEA50-2B57-492D-8466-7BA2C60F8018}"/>
              </a:ext>
            </a:extLst>
          </p:cNvPr>
          <p:cNvGrpSpPr/>
          <p:nvPr/>
        </p:nvGrpSpPr>
        <p:grpSpPr>
          <a:xfrm>
            <a:off x="674057" y="580771"/>
            <a:ext cx="5156220" cy="4287323"/>
            <a:chOff x="892888" y="580771"/>
            <a:chExt cx="5156220" cy="4287323"/>
          </a:xfrm>
        </p:grpSpPr>
        <p:pic>
          <p:nvPicPr>
            <p:cNvPr id="5" name="Picture 4">
              <a:extLst>
                <a:ext uri="{FF2B5EF4-FFF2-40B4-BE49-F238E27FC236}">
                  <a16:creationId xmlns:a16="http://schemas.microsoft.com/office/drawing/2014/main" id="{C19FD74F-C023-4D14-8530-B1BCF0385BA9}"/>
                </a:ext>
              </a:extLst>
            </p:cNvPr>
            <p:cNvPicPr>
              <a:picLocks noChangeAspect="1"/>
            </p:cNvPicPr>
            <p:nvPr/>
          </p:nvPicPr>
          <p:blipFill>
            <a:blip r:embed="rId2"/>
            <a:stretch>
              <a:fillRect/>
            </a:stretch>
          </p:blipFill>
          <p:spPr>
            <a:xfrm>
              <a:off x="892888" y="580771"/>
              <a:ext cx="5156220" cy="428732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2199647" y="1975306"/>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2163647" y="1904048"/>
                  <a:ext cx="1053720" cy="1767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2199647" y="3732851"/>
                <a:ext cx="1497030" cy="57828"/>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2163643" y="3660566"/>
                  <a:ext cx="1568677" cy="202037"/>
                </a:xfrm>
                <a:prstGeom prst="rect">
                  <a:avLst/>
                </a:prstGeom>
              </p:spPr>
            </p:pic>
          </mc:Fallback>
        </mc:AlternateContent>
      </p:grpSp>
    </p:spTree>
    <p:extLst>
      <p:ext uri="{BB962C8B-B14F-4D97-AF65-F5344CB8AC3E}">
        <p14:creationId xmlns:p14="http://schemas.microsoft.com/office/powerpoint/2010/main" val="284387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605400-AA01-4ABE-BFD9-D4989F9525EC}"/>
              </a:ext>
            </a:extLst>
          </p:cNvPr>
          <p:cNvPicPr>
            <a:picLocks noChangeAspect="1"/>
          </p:cNvPicPr>
          <p:nvPr/>
        </p:nvPicPr>
        <p:blipFill>
          <a:blip r:embed="rId2"/>
          <a:stretch>
            <a:fillRect/>
          </a:stretch>
        </p:blipFill>
        <p:spPr>
          <a:xfrm>
            <a:off x="662737" y="528961"/>
            <a:ext cx="4770160" cy="4421933"/>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09424" y="3237816"/>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data by </a:t>
            </a:r>
            <a:r>
              <a:rPr lang="en-US" sz="1400" b="1" dirty="0" err="1">
                <a:solidFill>
                  <a:srgbClr val="0070C0"/>
                </a:solidFill>
                <a:latin typeface="Arial" panose="020B0604020202020204" pitchFamily="34" charset="0"/>
                <a:ea typeface="+mj-ea"/>
                <a:cs typeface="Arial" panose="020B0604020202020204" pitchFamily="34" charset="0"/>
              </a:rPr>
              <a:t>dataframes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072950" y="822790"/>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036950" y="747001"/>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4" y="953016"/>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800DFF6-898C-4FC3-895E-F9D198F361A3}"/>
                  </a:ext>
                </a:extLst>
              </p14:cNvPr>
              <p14:cNvContentPartPr/>
              <p14:nvPr/>
            </p14:nvContentPartPr>
            <p14:xfrm>
              <a:off x="2162070" y="3552540"/>
              <a:ext cx="1619640" cy="48600"/>
            </p14:xfrm>
          </p:contentPart>
        </mc:Choice>
        <mc:Fallback xmlns="">
          <p:pic>
            <p:nvPicPr>
              <p:cNvPr id="9" name="Ink 8">
                <a:extLst>
                  <a:ext uri="{FF2B5EF4-FFF2-40B4-BE49-F238E27FC236}">
                    <a16:creationId xmlns:a16="http://schemas.microsoft.com/office/drawing/2014/main" id="{A800DFF6-898C-4FC3-895E-F9D198F361A3}"/>
                  </a:ext>
                </a:extLst>
              </p:cNvPr>
              <p:cNvPicPr/>
              <p:nvPr/>
            </p:nvPicPr>
            <p:blipFill>
              <a:blip r:embed="rId6"/>
              <a:stretch>
                <a:fillRect/>
              </a:stretch>
            </p:blipFill>
            <p:spPr>
              <a:xfrm>
                <a:off x="2126070" y="3480900"/>
                <a:ext cx="1691280" cy="192240"/>
              </a:xfrm>
              <a:prstGeom prst="rect">
                <a:avLst/>
              </a:prstGeom>
            </p:spPr>
          </p:pic>
        </mc:Fallback>
      </mc:AlternateContent>
    </p:spTree>
    <p:extLst>
      <p:ext uri="{BB962C8B-B14F-4D97-AF65-F5344CB8AC3E}">
        <p14:creationId xmlns:p14="http://schemas.microsoft.com/office/powerpoint/2010/main" val="165530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799515-0A4D-445D-8794-D2B7FB058C13}"/>
              </a:ext>
            </a:extLst>
          </p:cNvPr>
          <p:cNvPicPr>
            <a:picLocks noChangeAspect="1"/>
          </p:cNvPicPr>
          <p:nvPr/>
        </p:nvPicPr>
        <p:blipFill>
          <a:blip r:embed="rId2"/>
          <a:stretch>
            <a:fillRect/>
          </a:stretch>
        </p:blipFill>
        <p:spPr>
          <a:xfrm>
            <a:off x="288791" y="2736377"/>
            <a:ext cx="6026284" cy="1941196"/>
          </a:xfrm>
          <a:prstGeom prst="rect">
            <a:avLst/>
          </a:prstGeom>
        </p:spPr>
      </p:pic>
      <p:pic>
        <p:nvPicPr>
          <p:cNvPr id="5" name="Picture 4">
            <a:extLst>
              <a:ext uri="{FF2B5EF4-FFF2-40B4-BE49-F238E27FC236}">
                <a16:creationId xmlns:a16="http://schemas.microsoft.com/office/drawing/2014/main" id="{B7156F07-AE2A-4611-AF87-76B0F4189B5A}"/>
              </a:ext>
            </a:extLst>
          </p:cNvPr>
          <p:cNvPicPr>
            <a:picLocks noChangeAspect="1"/>
          </p:cNvPicPr>
          <p:nvPr/>
        </p:nvPicPr>
        <p:blipFill>
          <a:blip r:embed="rId3"/>
          <a:stretch>
            <a:fillRect/>
          </a:stretch>
        </p:blipFill>
        <p:spPr>
          <a:xfrm>
            <a:off x="288791" y="564379"/>
            <a:ext cx="6134597" cy="2042132"/>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23388" y="3250050"/>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D0F0E99-5E38-4B7E-A0EE-B151B3C87372}"/>
                  </a:ext>
                </a:extLst>
              </p14:cNvPr>
              <p14:cNvContentPartPr/>
              <p14:nvPr/>
            </p14:nvContentPartPr>
            <p14:xfrm>
              <a:off x="748975" y="945816"/>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5"/>
              <a:stretch>
                <a:fillRect/>
              </a:stretch>
            </p:blipFill>
            <p:spPr>
              <a:xfrm>
                <a:off x="712975" y="870027"/>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3" y="953016"/>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Split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for NCAA stats by keeping specific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58913318-3466-4EF4-AB1F-B11EA9C56BEA}"/>
                  </a:ext>
                </a:extLst>
              </p14:cNvPr>
              <p14:cNvContentPartPr/>
              <p14:nvPr/>
            </p14:nvContentPartPr>
            <p14:xfrm>
              <a:off x="888660" y="3055260"/>
              <a:ext cx="591480" cy="16560"/>
            </p14:xfrm>
          </p:contentPart>
        </mc:Choice>
        <mc:Fallback xmlns="">
          <p:pic>
            <p:nvPicPr>
              <p:cNvPr id="13" name="Ink 12">
                <a:extLst>
                  <a:ext uri="{FF2B5EF4-FFF2-40B4-BE49-F238E27FC236}">
                    <a16:creationId xmlns:a16="http://schemas.microsoft.com/office/drawing/2014/main" id="{58913318-3466-4EF4-AB1F-B11EA9C56BEA}"/>
                  </a:ext>
                </a:extLst>
              </p:cNvPr>
              <p:cNvPicPr/>
              <p:nvPr/>
            </p:nvPicPr>
            <p:blipFill>
              <a:blip r:embed="rId7"/>
              <a:stretch>
                <a:fillRect/>
              </a:stretch>
            </p:blipFill>
            <p:spPr>
              <a:xfrm>
                <a:off x="853020" y="2983620"/>
                <a:ext cx="663120" cy="160200"/>
              </a:xfrm>
              <a:prstGeom prst="rect">
                <a:avLst/>
              </a:prstGeom>
            </p:spPr>
          </p:pic>
        </mc:Fallback>
      </mc:AlternateContent>
    </p:spTree>
    <p:extLst>
      <p:ext uri="{BB962C8B-B14F-4D97-AF65-F5344CB8AC3E}">
        <p14:creationId xmlns:p14="http://schemas.microsoft.com/office/powerpoint/2010/main" val="1868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5128889" y="4023955"/>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DBF6C472-9E2A-4090-9BBB-D3B580A5FC37}"/>
              </a:ext>
            </a:extLst>
          </p:cNvPr>
          <p:cNvSpPr txBox="1"/>
          <p:nvPr/>
        </p:nvSpPr>
        <p:spPr>
          <a:xfrm>
            <a:off x="1100462" y="4070122"/>
            <a:ext cx="1848751"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 for NCAA stats</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15" name="Picture 14">
            <a:extLst>
              <a:ext uri="{FF2B5EF4-FFF2-40B4-BE49-F238E27FC236}">
                <a16:creationId xmlns:a16="http://schemas.microsoft.com/office/drawing/2014/main" id="{65C719B8-7BB3-4252-88C4-797663D3A8DF}"/>
              </a:ext>
            </a:extLst>
          </p:cNvPr>
          <p:cNvPicPr>
            <a:picLocks noChangeAspect="1"/>
          </p:cNvPicPr>
          <p:nvPr/>
        </p:nvPicPr>
        <p:blipFill>
          <a:blip r:embed="rId2"/>
          <a:stretch>
            <a:fillRect/>
          </a:stretch>
        </p:blipFill>
        <p:spPr>
          <a:xfrm>
            <a:off x="4420388" y="592169"/>
            <a:ext cx="3952257" cy="3062482"/>
          </a:xfrm>
          <a:prstGeom prst="rect">
            <a:avLst/>
          </a:prstGeom>
        </p:spPr>
      </p:pic>
      <p:pic>
        <p:nvPicPr>
          <p:cNvPr id="17" name="Picture 16">
            <a:extLst>
              <a:ext uri="{FF2B5EF4-FFF2-40B4-BE49-F238E27FC236}">
                <a16:creationId xmlns:a16="http://schemas.microsoft.com/office/drawing/2014/main" id="{0C923DCF-5718-4605-8C31-455D5854E661}"/>
              </a:ext>
            </a:extLst>
          </p:cNvPr>
          <p:cNvPicPr>
            <a:picLocks noChangeAspect="1"/>
          </p:cNvPicPr>
          <p:nvPr/>
        </p:nvPicPr>
        <p:blipFill>
          <a:blip r:embed="rId3"/>
          <a:stretch>
            <a:fillRect/>
          </a:stretch>
        </p:blipFill>
        <p:spPr>
          <a:xfrm>
            <a:off x="409575" y="550158"/>
            <a:ext cx="3929434" cy="3121053"/>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9262A06-5756-4770-8158-F005961A0313}"/>
                  </a:ext>
                </a:extLst>
              </p14:cNvPr>
              <p14:cNvContentPartPr/>
              <p14:nvPr/>
            </p14:nvContentPartPr>
            <p14:xfrm>
              <a:off x="5943510" y="894300"/>
              <a:ext cx="790560" cy="29880"/>
            </p14:xfrm>
          </p:contentPart>
        </mc:Choice>
        <mc:Fallback xmlns="">
          <p:pic>
            <p:nvPicPr>
              <p:cNvPr id="18" name="Ink 17">
                <a:extLst>
                  <a:ext uri="{FF2B5EF4-FFF2-40B4-BE49-F238E27FC236}">
                    <a16:creationId xmlns:a16="http://schemas.microsoft.com/office/drawing/2014/main" id="{79262A06-5756-4770-8158-F005961A0313}"/>
                  </a:ext>
                </a:extLst>
              </p:cNvPr>
              <p:cNvPicPr/>
              <p:nvPr/>
            </p:nvPicPr>
            <p:blipFill>
              <a:blip r:embed="rId5"/>
              <a:stretch>
                <a:fillRect/>
              </a:stretch>
            </p:blipFill>
            <p:spPr>
              <a:xfrm>
                <a:off x="5907510" y="822660"/>
                <a:ext cx="862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2CE15ADC-9B93-4BDE-901A-AF45F735398E}"/>
                  </a:ext>
                </a:extLst>
              </p14:cNvPr>
              <p14:cNvContentPartPr/>
              <p14:nvPr/>
            </p14:nvContentPartPr>
            <p14:xfrm>
              <a:off x="1933470" y="837780"/>
              <a:ext cx="1344600" cy="29520"/>
            </p14:xfrm>
          </p:contentPart>
        </mc:Choice>
        <mc:Fallback xmlns="">
          <p:pic>
            <p:nvPicPr>
              <p:cNvPr id="19" name="Ink 18">
                <a:extLst>
                  <a:ext uri="{FF2B5EF4-FFF2-40B4-BE49-F238E27FC236}">
                    <a16:creationId xmlns:a16="http://schemas.microsoft.com/office/drawing/2014/main" id="{2CE15ADC-9B93-4BDE-901A-AF45F735398E}"/>
                  </a:ext>
                </a:extLst>
              </p:cNvPr>
              <p:cNvPicPr/>
              <p:nvPr/>
            </p:nvPicPr>
            <p:blipFill>
              <a:blip r:embed="rId7"/>
              <a:stretch>
                <a:fillRect/>
              </a:stretch>
            </p:blipFill>
            <p:spPr>
              <a:xfrm>
                <a:off x="1897470" y="765780"/>
                <a:ext cx="141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649D8F4-CA7A-484D-831F-3E48F3864EAD}"/>
                  </a:ext>
                </a:extLst>
              </p14:cNvPr>
              <p14:cNvContentPartPr/>
              <p14:nvPr/>
            </p14:nvContentPartPr>
            <p14:xfrm>
              <a:off x="6267150" y="942540"/>
              <a:ext cx="360" cy="360"/>
            </p14:xfrm>
          </p:contentPart>
        </mc:Choice>
        <mc:Fallback xmlns="">
          <p:pic>
            <p:nvPicPr>
              <p:cNvPr id="20" name="Ink 19">
                <a:extLst>
                  <a:ext uri="{FF2B5EF4-FFF2-40B4-BE49-F238E27FC236}">
                    <a16:creationId xmlns:a16="http://schemas.microsoft.com/office/drawing/2014/main" id="{D649D8F4-CA7A-484D-831F-3E48F3864EAD}"/>
                  </a:ext>
                </a:extLst>
              </p:cNvPr>
              <p:cNvPicPr/>
              <p:nvPr/>
            </p:nvPicPr>
            <p:blipFill>
              <a:blip r:embed="rId9"/>
              <a:stretch>
                <a:fillRect/>
              </a:stretch>
            </p:blipFill>
            <p:spPr>
              <a:xfrm>
                <a:off x="6231150" y="870900"/>
                <a:ext cx="72000" cy="144000"/>
              </a:xfrm>
              <a:prstGeom prst="rect">
                <a:avLst/>
              </a:prstGeom>
            </p:spPr>
          </p:pic>
        </mc:Fallback>
      </mc:AlternateContent>
    </p:spTree>
    <p:extLst>
      <p:ext uri="{BB962C8B-B14F-4D97-AF65-F5344CB8AC3E}">
        <p14:creationId xmlns:p14="http://schemas.microsoft.com/office/powerpoint/2010/main" val="372755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LOADING PHASE.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2C5B06B2-DB23-4E6B-8AAD-0E7E35938B6D}"/>
              </a:ext>
            </a:extLst>
          </p:cNvPr>
          <p:cNvPicPr>
            <a:picLocks noChangeAspect="1"/>
          </p:cNvPicPr>
          <p:nvPr/>
        </p:nvPicPr>
        <p:blipFill>
          <a:blip r:embed="rId2"/>
          <a:stretch>
            <a:fillRect/>
          </a:stretch>
        </p:blipFill>
        <p:spPr>
          <a:xfrm>
            <a:off x="381000" y="819944"/>
            <a:ext cx="5048955" cy="1219370"/>
          </a:xfrm>
          <a:prstGeom prst="rect">
            <a:avLst/>
          </a:prstGeom>
        </p:spPr>
      </p:pic>
    </p:spTree>
    <p:extLst>
      <p:ext uri="{BB962C8B-B14F-4D97-AF65-F5344CB8AC3E}">
        <p14:creationId xmlns:p14="http://schemas.microsoft.com/office/powerpoint/2010/main" val="644098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71737" y="2997579"/>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4222580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731861" y="772607"/>
            <a:ext cx="7057727" cy="584775"/>
          </a:xfrm>
          <a:prstGeom prst="rect">
            <a:avLst/>
          </a:prstGeom>
          <a:noFill/>
        </p:spPr>
        <p:txBody>
          <a:bodyPr wrap="square" rtlCol="0">
            <a:spAutoFit/>
          </a:bodyPr>
          <a:lstStyle/>
          <a:p>
            <a:pPr>
              <a:buClr>
                <a:srgbClr val="0070C0"/>
              </a:buClr>
            </a:pPr>
            <a:r>
              <a:rPr lang="en-US" sz="1600" dirty="0">
                <a:solidFill>
                  <a:srgbClr val="1D1C1D"/>
                </a:solidFill>
                <a:latin typeface="Arial" panose="020B0604020202020204" pitchFamily="34" charset="0"/>
                <a:cs typeface="Arial" panose="020B0604020202020204" pitchFamily="34" charset="0"/>
              </a:rPr>
              <a:t>In addition to code reviewed for ETL with </a:t>
            </a:r>
            <a:r>
              <a:rPr lang="en-US" sz="1600" dirty="0" err="1">
                <a:solidFill>
                  <a:srgbClr val="1D1C1D"/>
                </a:solidFill>
                <a:latin typeface="Arial" panose="020B0604020202020204" pitchFamily="34" charset="0"/>
                <a:cs typeface="Arial" panose="020B0604020202020204" pitchFamily="34" charset="0"/>
              </a:rPr>
              <a:t>jupyter</a:t>
            </a:r>
            <a:r>
              <a:rPr lang="en-US" sz="1600" dirty="0">
                <a:solidFill>
                  <a:srgbClr val="1D1C1D"/>
                </a:solidFill>
                <a:latin typeface="Arial" panose="020B0604020202020204" pitchFamily="34" charset="0"/>
                <a:cs typeface="Arial" panose="020B0604020202020204" pitchFamily="34" charset="0"/>
              </a:rPr>
              <a:t> notebook, additional programs are:</a:t>
            </a:r>
            <a:endParaRPr lang="es-E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FE189E-3501-4D0B-8D6B-7D2317A58348}"/>
              </a:ext>
            </a:extLst>
          </p:cNvPr>
          <p:cNvSpPr txBox="1"/>
          <p:nvPr/>
        </p:nvSpPr>
        <p:spPr>
          <a:xfrm>
            <a:off x="869396" y="2921837"/>
            <a:ext cx="7057727" cy="461665"/>
          </a:xfrm>
          <a:prstGeom prst="rect">
            <a:avLst/>
          </a:prstGeom>
          <a:noFill/>
        </p:spPr>
        <p:txBody>
          <a:bodyPr wrap="square" rtlCol="0">
            <a:spAutoFit/>
          </a:bodyPr>
          <a:lstStyle/>
          <a:p>
            <a:pPr>
              <a:buClr>
                <a:srgbClr val="0070C0"/>
              </a:buClr>
            </a:pPr>
            <a:r>
              <a:rPr lang="en-US" sz="2400" b="1" dirty="0">
                <a:solidFill>
                  <a:srgbClr val="1D1C1D"/>
                </a:solidFill>
                <a:latin typeface="Arial" panose="020B0604020202020204" pitchFamily="34" charset="0"/>
                <a:cs typeface="Arial" panose="020B0604020202020204" pitchFamily="34" charset="0"/>
              </a:rPr>
              <a:t>app.py </a:t>
            </a:r>
            <a:r>
              <a:rPr lang="en-US" sz="1600" dirty="0">
                <a:solidFill>
                  <a:srgbClr val="1D1C1D"/>
                </a:solidFill>
                <a:latin typeface="Arial" panose="020B0604020202020204" pitchFamily="34" charset="0"/>
                <a:cs typeface="Arial" panose="020B0604020202020204" pitchFamily="34" charset="0"/>
              </a:rPr>
              <a:t>Python code containing logic of user interface</a:t>
            </a:r>
            <a:endParaRPr lang="es-ES" sz="1600" dirty="0">
              <a:latin typeface="Arial" panose="020B0604020202020204" pitchFamily="34" charset="0"/>
              <a:cs typeface="Arial" panose="020B0604020202020204" pitchFamily="34" charset="0"/>
            </a:endParaRPr>
          </a:p>
        </p:txBody>
      </p:sp>
      <p:sp>
        <p:nvSpPr>
          <p:cNvPr id="12" name="Google Shape;1923;p9">
            <a:extLst>
              <a:ext uri="{FF2B5EF4-FFF2-40B4-BE49-F238E27FC236}">
                <a16:creationId xmlns:a16="http://schemas.microsoft.com/office/drawing/2014/main" id="{CE4BFE10-3ACF-4448-9CD7-04A5706A1854}"/>
              </a:ext>
            </a:extLst>
          </p:cNvPr>
          <p:cNvSpPr/>
          <p:nvPr/>
        </p:nvSpPr>
        <p:spPr>
          <a:xfrm>
            <a:off x="226363" y="140687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1</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3" name="TextBox 12">
            <a:extLst>
              <a:ext uri="{FF2B5EF4-FFF2-40B4-BE49-F238E27FC236}">
                <a16:creationId xmlns:a16="http://schemas.microsoft.com/office/drawing/2014/main" id="{3FC2F014-CA8F-4DA4-9711-127DFFF89117}"/>
              </a:ext>
            </a:extLst>
          </p:cNvPr>
          <p:cNvSpPr txBox="1"/>
          <p:nvPr/>
        </p:nvSpPr>
        <p:spPr>
          <a:xfrm>
            <a:off x="869396" y="2134088"/>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clustering_distances.ipynb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calculations on Euclidean distances between players.</a:t>
            </a:r>
            <a:endParaRPr lang="es-ES" sz="1600" dirty="0">
              <a:latin typeface="Arial" panose="020B0604020202020204" pitchFamily="34" charset="0"/>
              <a:cs typeface="Arial" panose="020B0604020202020204" pitchFamily="34" charset="0"/>
            </a:endParaRPr>
          </a:p>
        </p:txBody>
      </p:sp>
      <p:sp>
        <p:nvSpPr>
          <p:cNvPr id="14" name="Google Shape;1923;p9">
            <a:extLst>
              <a:ext uri="{FF2B5EF4-FFF2-40B4-BE49-F238E27FC236}">
                <a16:creationId xmlns:a16="http://schemas.microsoft.com/office/drawing/2014/main" id="{F354570C-8AF7-4F33-A704-7780B318A86E}"/>
              </a:ext>
            </a:extLst>
          </p:cNvPr>
          <p:cNvSpPr/>
          <p:nvPr/>
        </p:nvSpPr>
        <p:spPr>
          <a:xfrm>
            <a:off x="235656" y="2134088"/>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2</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5" name="TextBox 14">
            <a:extLst>
              <a:ext uri="{FF2B5EF4-FFF2-40B4-BE49-F238E27FC236}">
                <a16:creationId xmlns:a16="http://schemas.microsoft.com/office/drawing/2014/main" id="{8933C9E8-01E9-4680-BA56-A3F5AB834FA6}"/>
              </a:ext>
            </a:extLst>
          </p:cNvPr>
          <p:cNvSpPr txBox="1"/>
          <p:nvPr/>
        </p:nvSpPr>
        <p:spPr>
          <a:xfrm>
            <a:off x="869396" y="1405204"/>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NCAA_Rookie_Prediction.ipynb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machine learning on linear and Random forest regressions</a:t>
            </a:r>
            <a:endParaRPr lang="es-ES" sz="1600" dirty="0">
              <a:latin typeface="Arial" panose="020B0604020202020204" pitchFamily="34" charset="0"/>
              <a:cs typeface="Arial" panose="020B0604020202020204" pitchFamily="34" charset="0"/>
            </a:endParaRPr>
          </a:p>
        </p:txBody>
      </p:sp>
      <p:sp>
        <p:nvSpPr>
          <p:cNvPr id="16" name="Google Shape;1923;p9">
            <a:extLst>
              <a:ext uri="{FF2B5EF4-FFF2-40B4-BE49-F238E27FC236}">
                <a16:creationId xmlns:a16="http://schemas.microsoft.com/office/drawing/2014/main" id="{77CF8E24-7FEE-4628-BCF4-A84B1E888C9D}"/>
              </a:ext>
            </a:extLst>
          </p:cNvPr>
          <p:cNvSpPr/>
          <p:nvPr/>
        </p:nvSpPr>
        <p:spPr>
          <a:xfrm>
            <a:off x="261678" y="285148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3</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Tree>
    <p:extLst>
      <p:ext uri="{BB962C8B-B14F-4D97-AF65-F5344CB8AC3E}">
        <p14:creationId xmlns:p14="http://schemas.microsoft.com/office/powerpoint/2010/main" val="3023913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7D1D990-9446-4083-AEBC-229C9594D964}"/>
              </a:ext>
            </a:extLst>
          </p:cNvPr>
          <p:cNvPicPr>
            <a:picLocks noChangeAspect="1"/>
          </p:cNvPicPr>
          <p:nvPr/>
        </p:nvPicPr>
        <p:blipFill>
          <a:blip r:embed="rId2"/>
          <a:stretch>
            <a:fillRect/>
          </a:stretch>
        </p:blipFill>
        <p:spPr>
          <a:xfrm>
            <a:off x="649462" y="556126"/>
            <a:ext cx="4545959" cy="4486275"/>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NCAA_Rookie_Prediction.ipynb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042995" y="1703062"/>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06995" y="1631422"/>
                <a:ext cx="11660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034568" y="2074773"/>
              <a:ext cx="1561680" cy="25920"/>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998568" y="2003133"/>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957269" y="2617429"/>
            <a:ext cx="1719255" cy="2424972"/>
          </a:xfrm>
          <a:custGeom>
            <a:avLst/>
            <a:gdLst>
              <a:gd name="connsiteX0" fmla="*/ 0 w 1719255"/>
              <a:gd name="connsiteY0" fmla="*/ 286548 h 2424972"/>
              <a:gd name="connsiteX1" fmla="*/ 286548 w 1719255"/>
              <a:gd name="connsiteY1" fmla="*/ 0 h 2424972"/>
              <a:gd name="connsiteX2" fmla="*/ 825243 w 1719255"/>
              <a:gd name="connsiteY2" fmla="*/ 0 h 2424972"/>
              <a:gd name="connsiteX3" fmla="*/ 1432707 w 1719255"/>
              <a:gd name="connsiteY3" fmla="*/ 0 h 2424972"/>
              <a:gd name="connsiteX4" fmla="*/ 1719255 w 1719255"/>
              <a:gd name="connsiteY4" fmla="*/ 286548 h 2424972"/>
              <a:gd name="connsiteX5" fmla="*/ 1719255 w 1719255"/>
              <a:gd name="connsiteY5" fmla="*/ 786555 h 2424972"/>
              <a:gd name="connsiteX6" fmla="*/ 1719255 w 1719255"/>
              <a:gd name="connsiteY6" fmla="*/ 1212486 h 2424972"/>
              <a:gd name="connsiteX7" fmla="*/ 1719255 w 1719255"/>
              <a:gd name="connsiteY7" fmla="*/ 1656936 h 2424972"/>
              <a:gd name="connsiteX8" fmla="*/ 1719255 w 1719255"/>
              <a:gd name="connsiteY8" fmla="*/ 2138424 h 2424972"/>
              <a:gd name="connsiteX9" fmla="*/ 1432707 w 1719255"/>
              <a:gd name="connsiteY9" fmla="*/ 2424972 h 2424972"/>
              <a:gd name="connsiteX10" fmla="*/ 848166 w 1719255"/>
              <a:gd name="connsiteY10" fmla="*/ 2424972 h 2424972"/>
              <a:gd name="connsiteX11" fmla="*/ 286548 w 1719255"/>
              <a:gd name="connsiteY11" fmla="*/ 2424972 h 2424972"/>
              <a:gd name="connsiteX12" fmla="*/ 0 w 1719255"/>
              <a:gd name="connsiteY12" fmla="*/ 2138424 h 2424972"/>
              <a:gd name="connsiteX13" fmla="*/ 0 w 1719255"/>
              <a:gd name="connsiteY13" fmla="*/ 1675455 h 2424972"/>
              <a:gd name="connsiteX14" fmla="*/ 0 w 1719255"/>
              <a:gd name="connsiteY14" fmla="*/ 1193967 h 2424972"/>
              <a:gd name="connsiteX15" fmla="*/ 0 w 1719255"/>
              <a:gd name="connsiteY15" fmla="*/ 730998 h 2424972"/>
              <a:gd name="connsiteX16" fmla="*/ 0 w 1719255"/>
              <a:gd name="connsiteY16" fmla="*/ 286548 h 242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9255" h="2424972" extrusionOk="0">
                <a:moveTo>
                  <a:pt x="0" y="286548"/>
                </a:moveTo>
                <a:cubicBezTo>
                  <a:pt x="-5048" y="116553"/>
                  <a:pt x="118740" y="-6616"/>
                  <a:pt x="286548" y="0"/>
                </a:cubicBezTo>
                <a:cubicBezTo>
                  <a:pt x="455051" y="-5644"/>
                  <a:pt x="614189" y="45642"/>
                  <a:pt x="825243" y="0"/>
                </a:cubicBezTo>
                <a:cubicBezTo>
                  <a:pt x="1036298" y="-45642"/>
                  <a:pt x="1238336" y="619"/>
                  <a:pt x="1432707" y="0"/>
                </a:cubicBezTo>
                <a:cubicBezTo>
                  <a:pt x="1588603" y="43015"/>
                  <a:pt x="1725495" y="130109"/>
                  <a:pt x="1719255" y="286548"/>
                </a:cubicBezTo>
                <a:cubicBezTo>
                  <a:pt x="1739188" y="468655"/>
                  <a:pt x="1705564" y="667725"/>
                  <a:pt x="1719255" y="786555"/>
                </a:cubicBezTo>
                <a:cubicBezTo>
                  <a:pt x="1732946" y="905385"/>
                  <a:pt x="1686392" y="1115503"/>
                  <a:pt x="1719255" y="1212486"/>
                </a:cubicBezTo>
                <a:cubicBezTo>
                  <a:pt x="1752118" y="1309469"/>
                  <a:pt x="1706431" y="1439123"/>
                  <a:pt x="1719255" y="1656936"/>
                </a:cubicBezTo>
                <a:cubicBezTo>
                  <a:pt x="1732079" y="1874749"/>
                  <a:pt x="1683581" y="1963219"/>
                  <a:pt x="1719255" y="2138424"/>
                </a:cubicBezTo>
                <a:cubicBezTo>
                  <a:pt x="1724261" y="2284544"/>
                  <a:pt x="1582813" y="2415261"/>
                  <a:pt x="1432707" y="2424972"/>
                </a:cubicBezTo>
                <a:cubicBezTo>
                  <a:pt x="1174215" y="2447591"/>
                  <a:pt x="1024897" y="2379128"/>
                  <a:pt x="848166" y="2424972"/>
                </a:cubicBezTo>
                <a:cubicBezTo>
                  <a:pt x="671435" y="2470816"/>
                  <a:pt x="408601" y="2396358"/>
                  <a:pt x="286548" y="2424972"/>
                </a:cubicBezTo>
                <a:cubicBezTo>
                  <a:pt x="129898" y="2462264"/>
                  <a:pt x="1135" y="2290873"/>
                  <a:pt x="0" y="2138424"/>
                </a:cubicBezTo>
                <a:cubicBezTo>
                  <a:pt x="-13348" y="1949524"/>
                  <a:pt x="49482" y="1903150"/>
                  <a:pt x="0" y="1675455"/>
                </a:cubicBezTo>
                <a:cubicBezTo>
                  <a:pt x="-49482" y="1447760"/>
                  <a:pt x="48455" y="1292117"/>
                  <a:pt x="0" y="1193967"/>
                </a:cubicBezTo>
                <a:cubicBezTo>
                  <a:pt x="-48455" y="1095817"/>
                  <a:pt x="16389" y="879825"/>
                  <a:pt x="0" y="730998"/>
                </a:cubicBezTo>
                <a:cubicBezTo>
                  <a:pt x="-16389" y="582171"/>
                  <a:pt x="37949" y="406089"/>
                  <a:pt x="0" y="28654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5828633" y="97845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Linear regression &amp; Random forest regressor results per feature</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06047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FDC5-DE9D-4AD3-9225-D3BEDC5D67F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7B2F7FE-8A3B-4A77-92F0-F5CEECB68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TextBox 4">
            <a:extLst>
              <a:ext uri="{FF2B5EF4-FFF2-40B4-BE49-F238E27FC236}">
                <a16:creationId xmlns:a16="http://schemas.microsoft.com/office/drawing/2014/main" id="{452215F9-AB80-48D8-80E6-8AE1B96D6820}"/>
              </a:ext>
            </a:extLst>
          </p:cNvPr>
          <p:cNvSpPr txBox="1"/>
          <p:nvPr/>
        </p:nvSpPr>
        <p:spPr>
          <a:xfrm>
            <a:off x="2286000" y="2249049"/>
            <a:ext cx="4572000" cy="923330"/>
          </a:xfrm>
          <a:prstGeom prst="rect">
            <a:avLst/>
          </a:prstGeom>
          <a:noFill/>
        </p:spPr>
        <p:txBody>
          <a:bodyPr wrap="square">
            <a:spAutoFit/>
          </a:bodyPr>
          <a:lstStyle/>
          <a:p>
            <a:r>
              <a:rPr lang="en-US" dirty="0">
                <a:hlinkClick r:id="rId2"/>
              </a:rPr>
              <a:t>https://share.streamlit.io/aburstyn9068/nba_player_comparison/main/app.py</a:t>
            </a:r>
            <a:endParaRPr lang="en-US" dirty="0"/>
          </a:p>
          <a:p>
            <a:endParaRPr lang="en-US" dirty="0"/>
          </a:p>
        </p:txBody>
      </p:sp>
    </p:spTree>
    <p:extLst>
      <p:ext uri="{BB962C8B-B14F-4D97-AF65-F5344CB8AC3E}">
        <p14:creationId xmlns:p14="http://schemas.microsoft.com/office/powerpoint/2010/main" val="121566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4AAE5269-2FEA-4A2C-99CC-E28D5D958B4C}"/>
              </a:ext>
            </a:extLst>
          </p:cNvPr>
          <p:cNvPicPr>
            <a:picLocks noChangeAspect="1"/>
          </p:cNvPicPr>
          <p:nvPr/>
        </p:nvPicPr>
        <p:blipFill>
          <a:blip r:embed="rId2"/>
          <a:stretch>
            <a:fillRect/>
          </a:stretch>
        </p:blipFill>
        <p:spPr>
          <a:xfrm>
            <a:off x="570713" y="619124"/>
            <a:ext cx="5402184" cy="43529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895310" y="1266540"/>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859310" y="1193629"/>
                <a:ext cx="1166040" cy="17425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580670" y="3817860"/>
              <a:ext cx="1561680" cy="25920"/>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1544670" y="3745860"/>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5193273" y="2036404"/>
            <a:ext cx="643976" cy="1544996"/>
          </a:xfrm>
          <a:custGeom>
            <a:avLst/>
            <a:gdLst>
              <a:gd name="connsiteX0" fmla="*/ 0 w 643976"/>
              <a:gd name="connsiteY0" fmla="*/ 107331 h 1544996"/>
              <a:gd name="connsiteX1" fmla="*/ 107331 w 643976"/>
              <a:gd name="connsiteY1" fmla="*/ 0 h 1544996"/>
              <a:gd name="connsiteX2" fmla="*/ 536645 w 643976"/>
              <a:gd name="connsiteY2" fmla="*/ 0 h 1544996"/>
              <a:gd name="connsiteX3" fmla="*/ 643976 w 643976"/>
              <a:gd name="connsiteY3" fmla="*/ 107331 h 1544996"/>
              <a:gd name="connsiteX4" fmla="*/ 643976 w 643976"/>
              <a:gd name="connsiteY4" fmla="*/ 550776 h 1544996"/>
              <a:gd name="connsiteX5" fmla="*/ 643976 w 643976"/>
              <a:gd name="connsiteY5" fmla="*/ 980917 h 1544996"/>
              <a:gd name="connsiteX6" fmla="*/ 643976 w 643976"/>
              <a:gd name="connsiteY6" fmla="*/ 1437665 h 1544996"/>
              <a:gd name="connsiteX7" fmla="*/ 536645 w 643976"/>
              <a:gd name="connsiteY7" fmla="*/ 1544996 h 1544996"/>
              <a:gd name="connsiteX8" fmla="*/ 107331 w 643976"/>
              <a:gd name="connsiteY8" fmla="*/ 1544996 h 1544996"/>
              <a:gd name="connsiteX9" fmla="*/ 0 w 643976"/>
              <a:gd name="connsiteY9" fmla="*/ 1437665 h 1544996"/>
              <a:gd name="connsiteX10" fmla="*/ 0 w 643976"/>
              <a:gd name="connsiteY10" fmla="*/ 1034130 h 1544996"/>
              <a:gd name="connsiteX11" fmla="*/ 0 w 643976"/>
              <a:gd name="connsiteY11" fmla="*/ 617292 h 1544996"/>
              <a:gd name="connsiteX12" fmla="*/ 0 w 643976"/>
              <a:gd name="connsiteY12" fmla="*/ 107331 h 154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976" h="1544996"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1712" y="280222"/>
                  <a:pt x="619582" y="416580"/>
                  <a:pt x="643976" y="550776"/>
                </a:cubicBezTo>
                <a:cubicBezTo>
                  <a:pt x="668370" y="684972"/>
                  <a:pt x="630039" y="891735"/>
                  <a:pt x="643976" y="980917"/>
                </a:cubicBezTo>
                <a:cubicBezTo>
                  <a:pt x="657913" y="1070099"/>
                  <a:pt x="626169" y="1234463"/>
                  <a:pt x="643976" y="1437665"/>
                </a:cubicBezTo>
                <a:cubicBezTo>
                  <a:pt x="630023" y="1488000"/>
                  <a:pt x="587850" y="1545052"/>
                  <a:pt x="536645" y="1544996"/>
                </a:cubicBezTo>
                <a:cubicBezTo>
                  <a:pt x="449854" y="1576036"/>
                  <a:pt x="305996" y="1543577"/>
                  <a:pt x="107331" y="1544996"/>
                </a:cubicBezTo>
                <a:cubicBezTo>
                  <a:pt x="58686" y="1533451"/>
                  <a:pt x="-8766" y="1512391"/>
                  <a:pt x="0" y="1437665"/>
                </a:cubicBezTo>
                <a:cubicBezTo>
                  <a:pt x="-2620" y="1320728"/>
                  <a:pt x="5090" y="1117964"/>
                  <a:pt x="0" y="1034130"/>
                </a:cubicBezTo>
                <a:cubicBezTo>
                  <a:pt x="-5090" y="950296"/>
                  <a:pt x="13487" y="726044"/>
                  <a:pt x="0" y="617292"/>
                </a:cubicBezTo>
                <a:cubicBezTo>
                  <a:pt x="-13487" y="508540"/>
                  <a:pt x="54012" y="27518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EEDC07C2-4030-4FFF-902C-3DE61B769CC5}"/>
              </a:ext>
            </a:extLst>
          </p:cNvPr>
          <p:cNvSpPr/>
          <p:nvPr/>
        </p:nvSpPr>
        <p:spPr>
          <a:xfrm>
            <a:off x="5012298" y="3972744"/>
            <a:ext cx="643976" cy="857250"/>
          </a:xfrm>
          <a:custGeom>
            <a:avLst/>
            <a:gdLst>
              <a:gd name="connsiteX0" fmla="*/ 0 w 643976"/>
              <a:gd name="connsiteY0" fmla="*/ 107331 h 857250"/>
              <a:gd name="connsiteX1" fmla="*/ 107331 w 643976"/>
              <a:gd name="connsiteY1" fmla="*/ 0 h 857250"/>
              <a:gd name="connsiteX2" fmla="*/ 536645 w 643976"/>
              <a:gd name="connsiteY2" fmla="*/ 0 h 857250"/>
              <a:gd name="connsiteX3" fmla="*/ 643976 w 643976"/>
              <a:gd name="connsiteY3" fmla="*/ 107331 h 857250"/>
              <a:gd name="connsiteX4" fmla="*/ 643976 w 643976"/>
              <a:gd name="connsiteY4" fmla="*/ 428625 h 857250"/>
              <a:gd name="connsiteX5" fmla="*/ 643976 w 643976"/>
              <a:gd name="connsiteY5" fmla="*/ 749919 h 857250"/>
              <a:gd name="connsiteX6" fmla="*/ 536645 w 643976"/>
              <a:gd name="connsiteY6" fmla="*/ 857250 h 857250"/>
              <a:gd name="connsiteX7" fmla="*/ 107331 w 643976"/>
              <a:gd name="connsiteY7" fmla="*/ 857250 h 857250"/>
              <a:gd name="connsiteX8" fmla="*/ 0 w 643976"/>
              <a:gd name="connsiteY8" fmla="*/ 749919 h 857250"/>
              <a:gd name="connsiteX9" fmla="*/ 0 w 643976"/>
              <a:gd name="connsiteY9" fmla="*/ 422199 h 857250"/>
              <a:gd name="connsiteX10" fmla="*/ 0 w 643976"/>
              <a:gd name="connsiteY10" fmla="*/ 10733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857250"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9750" y="228248"/>
                  <a:pt x="621061" y="272640"/>
                  <a:pt x="643976" y="428625"/>
                </a:cubicBezTo>
                <a:cubicBezTo>
                  <a:pt x="666891" y="584610"/>
                  <a:pt x="625080" y="661339"/>
                  <a:pt x="643976" y="749919"/>
                </a:cubicBezTo>
                <a:cubicBezTo>
                  <a:pt x="647133" y="808112"/>
                  <a:pt x="599118" y="857643"/>
                  <a:pt x="536645" y="857250"/>
                </a:cubicBezTo>
                <a:cubicBezTo>
                  <a:pt x="354770" y="899948"/>
                  <a:pt x="296204" y="831258"/>
                  <a:pt x="107331" y="857250"/>
                </a:cubicBezTo>
                <a:cubicBezTo>
                  <a:pt x="52012" y="847653"/>
                  <a:pt x="-4873" y="803389"/>
                  <a:pt x="0" y="749919"/>
                </a:cubicBezTo>
                <a:cubicBezTo>
                  <a:pt x="-27401" y="667879"/>
                  <a:pt x="21445" y="575326"/>
                  <a:pt x="0" y="422199"/>
                </a:cubicBezTo>
                <a:cubicBezTo>
                  <a:pt x="-21445" y="269072"/>
                  <a:pt x="11268" y="22034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6380848" y="2426254"/>
            <a:ext cx="1848751"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Euclidean distance calculation in </a:t>
            </a:r>
            <a:r>
              <a:rPr lang="en-US" sz="1400" b="1" dirty="0" err="1">
                <a:solidFill>
                  <a:srgbClr val="0070C0"/>
                </a:solidFill>
                <a:latin typeface="Arial" panose="020B0604020202020204" pitchFamily="34" charset="0"/>
                <a:ea typeface="+mj-ea"/>
                <a:cs typeface="Arial" panose="020B0604020202020204" pitchFamily="34" charset="0"/>
              </a:rPr>
              <a:t>dataframe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625EA113-A3FF-4FC3-A727-C10087F9AE5D}"/>
              </a:ext>
            </a:extLst>
          </p:cNvPr>
          <p:cNvSpPr txBox="1"/>
          <p:nvPr/>
        </p:nvSpPr>
        <p:spPr>
          <a:xfrm>
            <a:off x="6380848" y="397274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Sort descending to get shortest distance btw players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03977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FA0F0-864B-40F6-87E5-EDF1B756455C}"/>
              </a:ext>
            </a:extLst>
          </p:cNvPr>
          <p:cNvPicPr>
            <a:picLocks noChangeAspect="1"/>
          </p:cNvPicPr>
          <p:nvPr/>
        </p:nvPicPr>
        <p:blipFill>
          <a:blip r:embed="rId2"/>
          <a:stretch>
            <a:fillRect/>
          </a:stretch>
        </p:blipFill>
        <p:spPr>
          <a:xfrm>
            <a:off x="819151" y="476250"/>
            <a:ext cx="4145965" cy="4602957"/>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a:xfrm>
            <a:off x="352425" y="64293"/>
            <a:ext cx="8210266" cy="327511"/>
          </a:xfrm>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131450" y="1047465"/>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95450" y="974554"/>
                <a:ext cx="1166040" cy="174258"/>
              </a:xfrm>
              <a:prstGeom prst="rect">
                <a:avLst/>
              </a:prstGeom>
            </p:spPr>
          </p:pic>
        </mc:Fallback>
      </mc:AlternateContent>
      <p:sp>
        <p:nvSpPr>
          <p:cNvPr id="11" name="TextBox 10">
            <a:extLst>
              <a:ext uri="{FF2B5EF4-FFF2-40B4-BE49-F238E27FC236}">
                <a16:creationId xmlns:a16="http://schemas.microsoft.com/office/drawing/2014/main" id="{840F372A-05B6-4826-B35C-5535CFD9858E}"/>
              </a:ext>
            </a:extLst>
          </p:cNvPr>
          <p:cNvSpPr txBox="1"/>
          <p:nvPr/>
        </p:nvSpPr>
        <p:spPr>
          <a:xfrm>
            <a:off x="5637898" y="76890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Correlation between feature performances heatmap</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10526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a:solidFill>
                  <a:srgbClr val="1D1C1D"/>
                </a:solidFill>
                <a:latin typeface="Arial" panose="020B0604020202020204" pitchFamily="34" charset="0"/>
                <a:cs typeface="Arial" panose="020B0604020202020204" pitchFamily="34" charset="0"/>
              </a:rPr>
              <a:t>App.py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32FA79DD-02F1-4613-B7D0-E7421826DC72}"/>
              </a:ext>
            </a:extLst>
          </p:cNvPr>
          <p:cNvPicPr>
            <a:picLocks noChangeAspect="1"/>
          </p:cNvPicPr>
          <p:nvPr/>
        </p:nvPicPr>
        <p:blipFill>
          <a:blip r:embed="rId2"/>
          <a:stretch>
            <a:fillRect/>
          </a:stretch>
        </p:blipFill>
        <p:spPr>
          <a:xfrm>
            <a:off x="559466" y="526256"/>
            <a:ext cx="4490802" cy="4341837"/>
          </a:xfrm>
          <a:prstGeom prst="rect">
            <a:avLst/>
          </a:prstGeom>
        </p:spPr>
      </p:pic>
    </p:spTree>
    <p:extLst>
      <p:ext uri="{BB962C8B-B14F-4D97-AF65-F5344CB8AC3E}">
        <p14:creationId xmlns:p14="http://schemas.microsoft.com/office/powerpoint/2010/main" val="263578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3384155"/>
            <a:ext cx="4377108"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238518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Data filtering &amp; target player selection</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7" name="Picture 6">
            <a:extLst>
              <a:ext uri="{FF2B5EF4-FFF2-40B4-BE49-F238E27FC236}">
                <a16:creationId xmlns:a16="http://schemas.microsoft.com/office/drawing/2014/main" id="{27FDDF76-E822-4876-A2FE-A8EC7A360495}"/>
              </a:ext>
            </a:extLst>
          </p:cNvPr>
          <p:cNvPicPr>
            <a:picLocks noChangeAspect="1"/>
          </p:cNvPicPr>
          <p:nvPr/>
        </p:nvPicPr>
        <p:blipFill>
          <a:blip r:embed="rId3"/>
          <a:stretch>
            <a:fillRect/>
          </a:stretch>
        </p:blipFill>
        <p:spPr>
          <a:xfrm>
            <a:off x="523875" y="559342"/>
            <a:ext cx="7096125" cy="3919118"/>
          </a:xfrm>
          <a:prstGeom prst="rect">
            <a:avLst/>
          </a:prstGeom>
        </p:spPr>
      </p:pic>
    </p:spTree>
    <p:extLst>
      <p:ext uri="{BB962C8B-B14F-4D97-AF65-F5344CB8AC3E}">
        <p14:creationId xmlns:p14="http://schemas.microsoft.com/office/powerpoint/2010/main" val="53689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Network graph</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6" name="Picture 5">
            <a:extLst>
              <a:ext uri="{FF2B5EF4-FFF2-40B4-BE49-F238E27FC236}">
                <a16:creationId xmlns:a16="http://schemas.microsoft.com/office/drawing/2014/main" id="{D64B7EB1-9C52-4843-A65A-0E8049AA2534}"/>
              </a:ext>
            </a:extLst>
          </p:cNvPr>
          <p:cNvPicPr>
            <a:picLocks noChangeAspect="1"/>
          </p:cNvPicPr>
          <p:nvPr/>
        </p:nvPicPr>
        <p:blipFill>
          <a:blip r:embed="rId3"/>
          <a:stretch>
            <a:fillRect/>
          </a:stretch>
        </p:blipFill>
        <p:spPr>
          <a:xfrm>
            <a:off x="657226" y="528237"/>
            <a:ext cx="6957272" cy="3981329"/>
          </a:xfrm>
          <a:prstGeom prst="rect">
            <a:avLst/>
          </a:prstGeom>
        </p:spPr>
      </p:pic>
    </p:spTree>
    <p:extLst>
      <p:ext uri="{BB962C8B-B14F-4D97-AF65-F5344CB8AC3E}">
        <p14:creationId xmlns:p14="http://schemas.microsoft.com/office/powerpoint/2010/main" val="1705480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 </a:t>
            </a:r>
            <a:r>
              <a:rPr lang="en-US" sz="2000" dirty="0">
                <a:solidFill>
                  <a:schemeClr val="tx1"/>
                </a:solidFill>
              </a:rPr>
              <a:t>Interactive bar graph</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5" name="Picture 4">
            <a:extLst>
              <a:ext uri="{FF2B5EF4-FFF2-40B4-BE49-F238E27FC236}">
                <a16:creationId xmlns:a16="http://schemas.microsoft.com/office/drawing/2014/main" id="{86ED420F-3806-428F-A1F7-17E97B8BDD9D}"/>
              </a:ext>
            </a:extLst>
          </p:cNvPr>
          <p:cNvPicPr>
            <a:picLocks noChangeAspect="1"/>
          </p:cNvPicPr>
          <p:nvPr/>
        </p:nvPicPr>
        <p:blipFill>
          <a:blip r:embed="rId3"/>
          <a:stretch>
            <a:fillRect/>
          </a:stretch>
        </p:blipFill>
        <p:spPr>
          <a:xfrm>
            <a:off x="657226" y="508179"/>
            <a:ext cx="6229349" cy="3944660"/>
          </a:xfrm>
          <a:prstGeom prst="rect">
            <a:avLst/>
          </a:prstGeom>
        </p:spPr>
      </p:pic>
    </p:spTree>
    <p:extLst>
      <p:ext uri="{BB962C8B-B14F-4D97-AF65-F5344CB8AC3E}">
        <p14:creationId xmlns:p14="http://schemas.microsoft.com/office/powerpoint/2010/main" val="2187343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9698" y="3792054"/>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394970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CONCLUSIONS</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332834" y="619185"/>
            <a:ext cx="5625264" cy="2492990"/>
          </a:xfrm>
          <a:prstGeom prst="rect">
            <a:avLst/>
          </a:prstGeom>
          <a:noFill/>
        </p:spPr>
        <p:txBody>
          <a:bodyPr wrap="square" rtlCol="0">
            <a:spAutoFit/>
          </a:bodyPr>
          <a:lstStyle/>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The purpose of this exercise was to find a machine learning model that would help us to get the best one to replace a certain player, taking into account his game position and previous performance.</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used three options: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First, find the closest ones;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second add salary level filtering;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and third, looking for the best options adding potential </a:t>
            </a:r>
            <a:r>
              <a:rPr lang="en-US" sz="1200" dirty="0">
                <a:solidFill>
                  <a:srgbClr val="1D1C1D"/>
                </a:solidFill>
                <a:latin typeface="Arial" panose="020B0604020202020204" pitchFamily="34" charset="0"/>
                <a:cs typeface="Arial" panose="020B0604020202020204" pitchFamily="34" charset="0"/>
              </a:rPr>
              <a:t>drafted </a:t>
            </a:r>
            <a:r>
              <a:rPr lang="en-US" sz="1200" b="0" i="0" dirty="0">
                <a:solidFill>
                  <a:srgbClr val="1D1C1D"/>
                </a:solidFill>
                <a:effectLst/>
                <a:latin typeface="Arial" panose="020B0604020202020204" pitchFamily="34" charset="0"/>
                <a:cs typeface="Arial" panose="020B0604020202020204" pitchFamily="34" charset="0"/>
              </a:rPr>
              <a:t>NCAA players.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were able to identify the closest players within the NBA and we can use salary caps to find suitable replacements.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0DBAFB6-E3A9-4259-B4AB-E3DF6ECB5363}"/>
              </a:ext>
            </a:extLst>
          </p:cNvPr>
          <p:cNvPicPr>
            <a:picLocks noChangeAspect="1"/>
          </p:cNvPicPr>
          <p:nvPr/>
        </p:nvPicPr>
        <p:blipFill>
          <a:blip r:embed="rId2"/>
          <a:stretch>
            <a:fillRect/>
          </a:stretch>
        </p:blipFill>
        <p:spPr>
          <a:xfrm>
            <a:off x="6288717" y="266148"/>
            <a:ext cx="2522449" cy="2404989"/>
          </a:xfrm>
          <a:prstGeom prst="rect">
            <a:avLst/>
          </a:prstGeom>
        </p:spPr>
      </p:pic>
      <p:sp>
        <p:nvSpPr>
          <p:cNvPr id="9" name="TextBox 8">
            <a:extLst>
              <a:ext uri="{FF2B5EF4-FFF2-40B4-BE49-F238E27FC236}">
                <a16:creationId xmlns:a16="http://schemas.microsoft.com/office/drawing/2014/main" id="{1F5170A8-18CE-4E33-9BF6-CE65E93043B9}"/>
              </a:ext>
            </a:extLst>
          </p:cNvPr>
          <p:cNvSpPr txBox="1"/>
          <p:nvPr/>
        </p:nvSpPr>
        <p:spPr>
          <a:xfrm>
            <a:off x="332834" y="3197971"/>
            <a:ext cx="7454063" cy="1754326"/>
          </a:xfrm>
          <a:prstGeom prst="rect">
            <a:avLst/>
          </a:prstGeom>
          <a:noFill/>
        </p:spPr>
        <p:txBody>
          <a:bodyPr wrap="square" rtlCol="0">
            <a:spAutoFit/>
          </a:bodyPr>
          <a:lstStyle/>
          <a:p>
            <a:pPr marL="342900" indent="-342900">
              <a:buClr>
                <a:srgbClr val="0070C0"/>
              </a:buClr>
              <a:buFont typeface="+mj-lt"/>
              <a:buAutoNum type="arabicParenR" startAt="4"/>
            </a:pPr>
            <a:r>
              <a:rPr lang="en-US" sz="1200" b="0" i="0" dirty="0">
                <a:solidFill>
                  <a:srgbClr val="1D1C1D"/>
                </a:solidFill>
                <a:effectLst/>
                <a:latin typeface="Arial" panose="020B0604020202020204" pitchFamily="34" charset="0"/>
                <a:cs typeface="Arial" panose="020B0604020202020204" pitchFamily="34" charset="0"/>
              </a:rPr>
              <a:t>We tried to correlate the two leagues (NCAA &amp; NBA) in order to determine which NBA player could be replaced by one rookie player </a:t>
            </a:r>
            <a:r>
              <a:rPr lang="en-US" sz="1200" dirty="0">
                <a:solidFill>
                  <a:srgbClr val="1D1C1D"/>
                </a:solidFill>
                <a:latin typeface="Arial" panose="020B0604020202020204" pitchFamily="34" charset="0"/>
                <a:cs typeface="Arial" panose="020B0604020202020204" pitchFamily="34" charset="0"/>
              </a:rPr>
              <a:t>coming from</a:t>
            </a:r>
            <a:r>
              <a:rPr lang="en-US" sz="1200" b="0" i="0" dirty="0">
                <a:solidFill>
                  <a:srgbClr val="1D1C1D"/>
                </a:solidFill>
                <a:effectLst/>
                <a:latin typeface="Arial" panose="020B0604020202020204" pitchFamily="34" charset="0"/>
                <a:cs typeface="Arial" panose="020B0604020202020204" pitchFamily="34" charset="0"/>
              </a:rPr>
              <a:t> NCCA. After doing the analysis we found that there is no correlation between any key features which leaves this claim without strong foundations. We eliminated NCAA players from our final analysis.</a:t>
            </a:r>
          </a:p>
          <a:p>
            <a:pPr marL="342900" indent="-342900">
              <a:buClr>
                <a:srgbClr val="0070C0"/>
              </a:buClr>
              <a:buFont typeface="+mj-lt"/>
              <a:buAutoNum type="arabicParenR" startAt="4"/>
            </a:pPr>
            <a:endParaRPr lang="en-US" sz="1200" dirty="0">
              <a:solidFill>
                <a:srgbClr val="1D1C1D"/>
              </a:solidFill>
              <a:latin typeface="Arial" panose="020B0604020202020204" pitchFamily="34" charset="0"/>
              <a:cs typeface="Arial" panose="020B0604020202020204" pitchFamily="34" charset="0"/>
            </a:endParaRPr>
          </a:p>
          <a:p>
            <a:pPr>
              <a:buClr>
                <a:srgbClr val="0070C0"/>
              </a:buClr>
            </a:pPr>
            <a:r>
              <a:rPr lang="en-US" sz="1200" b="1" i="0" u="sng" dirty="0">
                <a:solidFill>
                  <a:srgbClr val="0070C0"/>
                </a:solidFill>
                <a:effectLst/>
                <a:latin typeface="Arial" panose="020B0604020202020204" pitchFamily="34" charset="0"/>
                <a:cs typeface="Arial" panose="020B0604020202020204" pitchFamily="34" charset="0"/>
              </a:rPr>
              <a:t>FINAL RESULTS &amp; EXPLANATIONS</a:t>
            </a:r>
            <a:r>
              <a:rPr lang="en-US" sz="1200" b="0" i="0" dirty="0">
                <a:solidFill>
                  <a:srgbClr val="1D1C1D"/>
                </a:solidFill>
                <a:effectLst/>
                <a:latin typeface="Arial" panose="020B0604020202020204" pitchFamily="34" charset="0"/>
                <a:cs typeface="Arial" panose="020B0604020202020204" pitchFamily="34" charset="0"/>
              </a:rPr>
              <a:t>. We found that measure Euclidean distance allowed us to identify the players closest to the player we wanted to replace, this allowed us to measure the Key Features between players, identify which of them is closer and further away, see their performance and be able to see their salary levels.</a:t>
            </a:r>
          </a:p>
        </p:txBody>
      </p:sp>
    </p:spTree>
    <p:extLst>
      <p:ext uri="{BB962C8B-B14F-4D97-AF65-F5344CB8AC3E}">
        <p14:creationId xmlns:p14="http://schemas.microsoft.com/office/powerpoint/2010/main" val="1203838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900" b="0" i="0" u="none" strike="noStrike" kern="0" cap="none" spc="0" normalizeH="0" baseline="0" noProof="0">
              <a:ln>
                <a:noFill/>
              </a:ln>
              <a:solidFill>
                <a:srgbClr val="FFFFFF"/>
              </a:solidFill>
              <a:effectLst/>
              <a:uLnTx/>
              <a:uFillTx/>
              <a:latin typeface="Nunito"/>
              <a:sym typeface="Nunito"/>
            </a:endParaRPr>
          </a:p>
        </p:txBody>
      </p:sp>
      <p:pic>
        <p:nvPicPr>
          <p:cNvPr id="9" name="Picture 8">
            <a:extLst>
              <a:ext uri="{FF2B5EF4-FFF2-40B4-BE49-F238E27FC236}">
                <a16:creationId xmlns:a16="http://schemas.microsoft.com/office/drawing/2014/main" id="{6E274143-4BB5-4715-85CB-51E757EEBD2C}"/>
              </a:ext>
            </a:extLst>
          </p:cNvPr>
          <p:cNvPicPr>
            <a:picLocks noChangeAspect="1"/>
          </p:cNvPicPr>
          <p:nvPr/>
        </p:nvPicPr>
        <p:blipFill>
          <a:blip r:embed="rId3"/>
          <a:stretch>
            <a:fillRect/>
          </a:stretch>
        </p:blipFill>
        <p:spPr>
          <a:xfrm>
            <a:off x="1836484" y="393510"/>
            <a:ext cx="5574969" cy="4231004"/>
          </a:xfrm>
          <a:prstGeom prst="rect">
            <a:avLst/>
          </a:prstGeom>
        </p:spPr>
      </p:pic>
      <p:pic>
        <p:nvPicPr>
          <p:cNvPr id="13" name="Picture 12" descr="A picture containing person, hand&#10;&#10;Description automatically generated">
            <a:extLst>
              <a:ext uri="{FF2B5EF4-FFF2-40B4-BE49-F238E27FC236}">
                <a16:creationId xmlns:a16="http://schemas.microsoft.com/office/drawing/2014/main" id="{B1B1CFAC-A6AB-4933-A47A-6AF862C438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650" y="3045707"/>
            <a:ext cx="1557668" cy="1987789"/>
          </a:xfrm>
          <a:prstGeom prst="rect">
            <a:avLst/>
          </a:prstGeom>
        </p:spPr>
      </p:pic>
    </p:spTree>
    <p:extLst>
      <p:ext uri="{BB962C8B-B14F-4D97-AF65-F5344CB8AC3E}">
        <p14:creationId xmlns:p14="http://schemas.microsoft.com/office/powerpoint/2010/main" val="215324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ETL #1 &amp; 2</a:t>
            </a:r>
            <a:endPar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 </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993606"/>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7989146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27"/>
          <p:cNvSpPr/>
          <p:nvPr/>
        </p:nvSpPr>
        <p:spPr>
          <a:xfrm>
            <a:off x="1533210" y="1499687"/>
            <a:ext cx="6077583" cy="1639370"/>
          </a:xfrm>
          <a:prstGeom prst="rect">
            <a:avLst/>
          </a:prstGeom>
          <a:noFill/>
          <a:ln>
            <a:noFill/>
          </a:ln>
        </p:spPr>
        <p:txBody>
          <a:bodyPr spcFirstLastPara="1" wrap="square" lIns="80450" tIns="40225" rIns="80450" bIns="40225" anchor="t" anchorCtr="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
                <a:srgbClr val="000000"/>
              </a:buClr>
              <a:buSzPts val="10100"/>
              <a:buFont typeface="Arial"/>
              <a:buNone/>
              <a:tabLst/>
              <a:defRPr/>
            </a:pPr>
            <a:r>
              <a:rPr kumimoji="0" lang="en-US" sz="10100" b="1" i="0" u="none" strike="noStrike" kern="1200" cap="none" spc="0" normalizeH="0" baseline="0" noProof="0" dirty="0">
                <a:ln/>
                <a:solidFill>
                  <a:srgbClr val="FF0000"/>
                </a:solidFill>
                <a:effectLst>
                  <a:reflection blurRad="6350" stA="55000" endA="300" endPos="45500" dir="5400000" sy="-100000" algn="bl" rotWithShape="0"/>
                </a:effectLst>
                <a:uLnTx/>
                <a:uFillTx/>
                <a:latin typeface="Arial"/>
                <a:ea typeface="Arial"/>
                <a:cs typeface="Arial"/>
                <a:sym typeface="Arial"/>
              </a:rPr>
              <a:t>BACK UP</a:t>
            </a:r>
            <a:endParaRPr kumimoji="0" sz="1400" b="1" i="0" u="none" strike="noStrike" kern="1200" cap="none" spc="0" normalizeH="0" baseline="0" noProof="0" dirty="0">
              <a:ln/>
              <a:solidFill>
                <a:srgbClr val="FF0000"/>
              </a:solidFill>
              <a:effectLst>
                <a:reflection blurRad="6350" stA="55000" endA="300" endPos="45500" dir="5400000" sy="-100000" algn="bl" rotWithShape="0"/>
              </a:effectLst>
              <a:uLnTx/>
              <a:uFillTx/>
              <a:latin typeface="Arial"/>
              <a:ea typeface="Arial"/>
              <a:cs typeface="Arial"/>
              <a:sym typeface="Arial"/>
            </a:endParaRPr>
          </a:p>
        </p:txBody>
      </p:sp>
      <p:sp>
        <p:nvSpPr>
          <p:cNvPr id="2444" name="Google Shape;2444;p27"/>
          <p:cNvSpPr txBox="1"/>
          <p:nvPr/>
        </p:nvSpPr>
        <p:spPr>
          <a:xfrm>
            <a:off x="47501" y="4854575"/>
            <a:ext cx="435099" cy="28892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F81BD"/>
              </a:buClr>
              <a:buSzPts val="1000"/>
              <a:buFont typeface="Open Sans"/>
              <a:buNone/>
              <a:tabLst/>
              <a:defRPr/>
            </a:pPr>
            <a:fld id="{00000000-1234-1234-1234-123412341234}" type="slidenum">
              <a:rPr kumimoji="0" lang="en-US" sz="1000" b="0" i="0" u="none" strike="noStrike" kern="1200" cap="none" spc="0" normalizeH="0" baseline="0" noProof="0">
                <a:ln>
                  <a:noFill/>
                </a:ln>
                <a:solidFill>
                  <a:srgbClr val="4F81BD"/>
                </a:solidFill>
                <a:effectLst/>
                <a:uLnTx/>
                <a:uFillTx/>
                <a:latin typeface="Open Sans"/>
                <a:ea typeface="Open Sans"/>
                <a:cs typeface="Open Sans"/>
                <a:sym typeface="Open Sans"/>
              </a:rPr>
              <a:pPr marL="0" marR="0" lvl="0" indent="0" algn="l" defTabSz="914400" rtl="0" eaLnBrk="1" fontAlgn="auto" latinLnBrk="0" hangingPunct="1">
                <a:lnSpc>
                  <a:spcPct val="100000"/>
                </a:lnSpc>
                <a:spcBef>
                  <a:spcPts val="0"/>
                </a:spcBef>
                <a:spcAft>
                  <a:spcPts val="0"/>
                </a:spcAft>
                <a:buClr>
                  <a:srgbClr val="4F81BD"/>
                </a:buClr>
                <a:buSzPts val="1000"/>
                <a:buFont typeface="Open Sans"/>
                <a:buNone/>
                <a:tabLst/>
                <a:defRPr/>
              </a:pPr>
              <a:t>40</a:t>
            </a:fld>
            <a:endParaRPr kumimoji="0" sz="1000" b="0" i="0" u="none" strike="noStrike" kern="1200" cap="none" spc="0" normalizeH="0" baseline="0" noProof="0" dirty="0">
              <a:ln>
                <a:noFill/>
              </a:ln>
              <a:solidFill>
                <a:srgbClr val="4F81BD"/>
              </a:solidFill>
              <a:effectLst/>
              <a:uLnTx/>
              <a:uFillTx/>
              <a:latin typeface="Open Sans"/>
              <a:ea typeface="Open Sans"/>
              <a:cs typeface="Open Sans"/>
              <a:sym typeface="Open Sans"/>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Linear Regression Results</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9144C769-BC32-4C92-86C5-673BA69E88DC}"/>
              </a:ext>
            </a:extLst>
          </p:cNvPr>
          <p:cNvPicPr>
            <a:picLocks noChangeAspect="1"/>
          </p:cNvPicPr>
          <p:nvPr/>
        </p:nvPicPr>
        <p:blipFill>
          <a:blip r:embed="rId2"/>
          <a:stretch>
            <a:fillRect/>
          </a:stretch>
        </p:blipFill>
        <p:spPr>
          <a:xfrm>
            <a:off x="3341400" y="172594"/>
            <a:ext cx="4665175" cy="4809832"/>
          </a:xfrm>
          <a:prstGeom prst="rect">
            <a:avLst/>
          </a:prstGeom>
          <a:ln>
            <a:solidFill>
              <a:schemeClr val="tx1"/>
            </a:solidFill>
          </a:ln>
        </p:spPr>
      </p:pic>
      <p:sp>
        <p:nvSpPr>
          <p:cNvPr id="12" name="Action Button: Go Forward or Next 11">
            <a:hlinkClick r:id="rId3" action="ppaction://hlinksldjump" highlightClick="1"/>
            <a:extLst>
              <a:ext uri="{FF2B5EF4-FFF2-40B4-BE49-F238E27FC236}">
                <a16:creationId xmlns:a16="http://schemas.microsoft.com/office/drawing/2014/main" id="{6BB49955-AB28-4518-A161-57C796AB4B19}"/>
              </a:ext>
            </a:extLst>
          </p:cNvPr>
          <p:cNvSpPr/>
          <p:nvPr/>
        </p:nvSpPr>
        <p:spPr>
          <a:xfrm>
            <a:off x="8335884" y="4528091"/>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8973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2000" dirty="0"/>
              <a:t>Project </a:t>
            </a:r>
            <a:r>
              <a:rPr lang="es-ES" sz="2000" dirty="0" err="1"/>
              <a:t>title</a:t>
            </a:r>
            <a:endParaRPr lang="es-ES" sz="2000"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5</a:t>
            </a:fld>
            <a:endParaRPr lang="en-US"/>
          </a:p>
        </p:txBody>
      </p:sp>
      <p:sp>
        <p:nvSpPr>
          <p:cNvPr id="5" name="TextBox 4">
            <a:extLst>
              <a:ext uri="{FF2B5EF4-FFF2-40B4-BE49-F238E27FC236}">
                <a16:creationId xmlns:a16="http://schemas.microsoft.com/office/drawing/2014/main" id="{DBD31875-838D-47D5-B3F8-2DAEE03A873E}"/>
              </a:ext>
            </a:extLst>
          </p:cNvPr>
          <p:cNvSpPr txBox="1"/>
          <p:nvPr/>
        </p:nvSpPr>
        <p:spPr>
          <a:xfrm>
            <a:off x="576072" y="674848"/>
            <a:ext cx="4572000" cy="369332"/>
          </a:xfrm>
          <a:prstGeom prst="rect">
            <a:avLst/>
          </a:prstGeom>
          <a:noFill/>
        </p:spPr>
        <p:txBody>
          <a:bodyPr wrap="square">
            <a:spAutoFit/>
          </a:bodyPr>
          <a:lstStyle/>
          <a:p>
            <a:r>
              <a:rPr lang="es-ES" b="1" dirty="0">
                <a:latin typeface="Arial" panose="020B0604020202020204" pitchFamily="34" charset="0"/>
                <a:cs typeface="Arial" panose="020B0604020202020204" pitchFamily="34" charset="0"/>
              </a:rPr>
              <a:t>NBA </a:t>
            </a:r>
            <a:r>
              <a:rPr lang="es-ES" b="1" dirty="0" err="1">
                <a:latin typeface="Arial" panose="020B0604020202020204" pitchFamily="34" charset="0"/>
                <a:cs typeface="Arial" panose="020B0604020202020204" pitchFamily="34" charset="0"/>
              </a:rPr>
              <a:t>player</a:t>
            </a:r>
            <a:r>
              <a:rPr lang="es-ES" b="1" dirty="0">
                <a:latin typeface="Arial" panose="020B0604020202020204" pitchFamily="34" charset="0"/>
                <a:cs typeface="Arial" panose="020B0604020202020204" pitchFamily="34" charset="0"/>
              </a:rPr>
              <a:t> robot </a:t>
            </a:r>
            <a:r>
              <a:rPr lang="es-ES" b="1" dirty="0" err="1">
                <a:latin typeface="Arial" panose="020B0604020202020204" pitchFamily="34" charset="0"/>
                <a:cs typeface="Arial" panose="020B0604020202020204" pitchFamily="34" charset="0"/>
              </a:rPr>
              <a:t>replacer</a:t>
            </a:r>
            <a:endParaRPr lang="es-ES" b="1" dirty="0">
              <a:latin typeface="Arial" panose="020B0604020202020204" pitchFamily="34" charset="0"/>
              <a:cs typeface="Arial" panose="020B0604020202020204" pitchFamily="34" charset="0"/>
            </a:endParaRPr>
          </a:p>
        </p:txBody>
      </p:sp>
      <p:pic>
        <p:nvPicPr>
          <p:cNvPr id="1026" name="Picture 2" descr="Hoopistani: I, T-Robot">
            <a:extLst>
              <a:ext uri="{FF2B5EF4-FFF2-40B4-BE49-F238E27FC236}">
                <a16:creationId xmlns:a16="http://schemas.microsoft.com/office/drawing/2014/main" id="{BACABB62-A732-4A77-BC78-049FA4552C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400" y="2361552"/>
            <a:ext cx="1953401" cy="2506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253303-2866-41E0-88F0-1163164A8598}"/>
              </a:ext>
            </a:extLst>
          </p:cNvPr>
          <p:cNvPicPr>
            <a:picLocks noChangeAspect="1"/>
          </p:cNvPicPr>
          <p:nvPr/>
        </p:nvPicPr>
        <p:blipFill>
          <a:blip r:embed="rId3"/>
          <a:stretch>
            <a:fillRect/>
          </a:stretch>
        </p:blipFill>
        <p:spPr>
          <a:xfrm>
            <a:off x="2662045" y="1942741"/>
            <a:ext cx="1237779" cy="1545514"/>
          </a:xfrm>
          <a:prstGeom prst="rect">
            <a:avLst/>
          </a:prstGeom>
        </p:spPr>
      </p:pic>
      <p:sp>
        <p:nvSpPr>
          <p:cNvPr id="15" name="TextBox 14">
            <a:extLst>
              <a:ext uri="{FF2B5EF4-FFF2-40B4-BE49-F238E27FC236}">
                <a16:creationId xmlns:a16="http://schemas.microsoft.com/office/drawing/2014/main" id="{62627788-C0FD-4942-BFFD-3A99747E175B}"/>
              </a:ext>
            </a:extLst>
          </p:cNvPr>
          <p:cNvSpPr txBox="1"/>
          <p:nvPr/>
        </p:nvSpPr>
        <p:spPr>
          <a:xfrm>
            <a:off x="576072" y="1194884"/>
            <a:ext cx="821026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Using Automated Machine Learning to Predict NBA Player replacement</a:t>
            </a:r>
            <a:endParaRPr lang="es-E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D3D1C15-8DDD-4551-8023-2F364D8221F1}"/>
              </a:ext>
            </a:extLst>
          </p:cNvPr>
          <p:cNvPicPr>
            <a:picLocks noChangeAspect="1"/>
          </p:cNvPicPr>
          <p:nvPr/>
        </p:nvPicPr>
        <p:blipFill>
          <a:blip r:embed="rId4"/>
          <a:stretch>
            <a:fillRect/>
          </a:stretch>
        </p:blipFill>
        <p:spPr>
          <a:xfrm>
            <a:off x="5863066" y="2088503"/>
            <a:ext cx="3202695" cy="2874774"/>
          </a:xfrm>
          <a:prstGeom prst="rect">
            <a:avLst/>
          </a:prstGeom>
        </p:spPr>
      </p:pic>
      <p:pic>
        <p:nvPicPr>
          <p:cNvPr id="17" name="Picture 16">
            <a:extLst>
              <a:ext uri="{FF2B5EF4-FFF2-40B4-BE49-F238E27FC236}">
                <a16:creationId xmlns:a16="http://schemas.microsoft.com/office/drawing/2014/main" id="{CCD9569C-E719-4DF9-819C-ADB9369F586C}"/>
              </a:ext>
            </a:extLst>
          </p:cNvPr>
          <p:cNvPicPr>
            <a:picLocks noChangeAspect="1"/>
          </p:cNvPicPr>
          <p:nvPr/>
        </p:nvPicPr>
        <p:blipFill>
          <a:blip r:embed="rId5"/>
          <a:stretch>
            <a:fillRect/>
          </a:stretch>
        </p:blipFill>
        <p:spPr>
          <a:xfrm>
            <a:off x="4124042" y="3500049"/>
            <a:ext cx="1488737" cy="1213210"/>
          </a:xfrm>
          <a:prstGeom prst="rect">
            <a:avLst/>
          </a:prstGeom>
        </p:spPr>
      </p:pic>
    </p:spTree>
    <p:extLst>
      <p:ext uri="{BB962C8B-B14F-4D97-AF65-F5344CB8AC3E}">
        <p14:creationId xmlns:p14="http://schemas.microsoft.com/office/powerpoint/2010/main" val="293763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Description</a:t>
            </a:r>
            <a:r>
              <a:rPr lang="es-ES" sz="1800" dirty="0"/>
              <a:t> &amp; </a:t>
            </a:r>
            <a:r>
              <a:rPr lang="es-ES" sz="1800" dirty="0" err="1"/>
              <a:t>Scope</a:t>
            </a:r>
            <a:r>
              <a:rPr lang="es-ES" sz="1800" dirty="0"/>
              <a:t> </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6</a:t>
            </a:fld>
            <a:endParaRPr lang="en-US"/>
          </a:p>
        </p:txBody>
      </p:sp>
      <p:sp>
        <p:nvSpPr>
          <p:cNvPr id="7" name="TextBox 6">
            <a:extLst>
              <a:ext uri="{FF2B5EF4-FFF2-40B4-BE49-F238E27FC236}">
                <a16:creationId xmlns:a16="http://schemas.microsoft.com/office/drawing/2014/main" id="{E6CBB02E-6734-45B3-B712-81634A6895E1}"/>
              </a:ext>
            </a:extLst>
          </p:cNvPr>
          <p:cNvSpPr txBox="1"/>
          <p:nvPr/>
        </p:nvSpPr>
        <p:spPr>
          <a:xfrm>
            <a:off x="381000" y="666280"/>
            <a:ext cx="841552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idea would be to determine which player is best suited to fill a certain position on any NBA team based on existing players </a:t>
            </a:r>
            <a:r>
              <a:rPr lang="en-US" sz="1400" i="1" dirty="0">
                <a:latin typeface="Arial" panose="020B0604020202020204" pitchFamily="34" charset="0"/>
                <a:cs typeface="Arial" panose="020B0604020202020204" pitchFamily="34" charset="0"/>
              </a:rPr>
              <a:t>and-or including draftees or not.</a:t>
            </a:r>
            <a:endParaRPr lang="es-ES"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7A0E78F-E9F4-40E1-930B-8A2EBA4143B5}"/>
              </a:ext>
            </a:extLst>
          </p:cNvPr>
          <p:cNvPicPr>
            <a:picLocks noChangeAspect="1"/>
          </p:cNvPicPr>
          <p:nvPr/>
        </p:nvPicPr>
        <p:blipFill>
          <a:blip r:embed="rId2"/>
          <a:stretch>
            <a:fillRect/>
          </a:stretch>
        </p:blipFill>
        <p:spPr>
          <a:xfrm>
            <a:off x="996696" y="1689145"/>
            <a:ext cx="6364224" cy="2802414"/>
          </a:xfrm>
          <a:prstGeom prst="rect">
            <a:avLst/>
          </a:prstGeom>
        </p:spPr>
      </p:pic>
    </p:spTree>
    <p:extLst>
      <p:ext uri="{BB962C8B-B14F-4D97-AF65-F5344CB8AC3E}">
        <p14:creationId xmlns:p14="http://schemas.microsoft.com/office/powerpoint/2010/main" val="67492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C66399-5E1D-4C6E-BB74-C1B46E7E4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TextBox 6">
            <a:extLst>
              <a:ext uri="{FF2B5EF4-FFF2-40B4-BE49-F238E27FC236}">
                <a16:creationId xmlns:a16="http://schemas.microsoft.com/office/drawing/2014/main" id="{8CD59FC7-E1B5-481E-BA25-E628D895AC48}"/>
              </a:ext>
            </a:extLst>
          </p:cNvPr>
          <p:cNvSpPr txBox="1"/>
          <p:nvPr/>
        </p:nvSpPr>
        <p:spPr>
          <a:xfrm>
            <a:off x="979714" y="847234"/>
            <a:ext cx="5770491" cy="3139321"/>
          </a:xfrm>
          <a:prstGeom prst="rect">
            <a:avLst/>
          </a:prstGeom>
          <a:noFill/>
        </p:spPr>
        <p:txBody>
          <a:bodyPr wrap="square">
            <a:spAutoFit/>
          </a:bodyPr>
          <a:lstStyle/>
          <a:p>
            <a:pPr marL="285750" indent="-285750">
              <a:buBlip>
                <a:blip r:embed="rId2"/>
              </a:buBlip>
            </a:pPr>
            <a:r>
              <a:rPr lang="es-ES" dirty="0">
                <a:latin typeface="Arial" panose="020B0604020202020204" pitchFamily="34" charset="0"/>
                <a:cs typeface="Arial" panose="020B0604020202020204" pitchFamily="34" charset="0"/>
              </a:rPr>
              <a:t>‘Python’</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Plotly</a:t>
            </a:r>
            <a:r>
              <a:rPr lang="es-ES" dirty="0">
                <a:latin typeface="Arial" panose="020B0604020202020204" pitchFamily="34" charset="0"/>
                <a:cs typeface="Arial" panose="020B0604020202020204" pitchFamily="34" charset="0"/>
              </a:rPr>
              <a:t>’</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Streamlit</a:t>
            </a:r>
            <a:r>
              <a:rPr lang="es-ES" dirty="0">
                <a:latin typeface="Arial" panose="020B0604020202020204" pitchFamily="34" charset="0"/>
                <a:cs typeface="Arial" panose="020B0604020202020204" pitchFamily="34" charset="0"/>
              </a:rPr>
              <a:t>’</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Matplotlib</a:t>
            </a:r>
            <a:r>
              <a:rPr lang="es-E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Cross-platform for data visualization and graphical plotting library for Python</a:t>
            </a:r>
            <a:endParaRPr lang="es-ES" dirty="0">
              <a:latin typeface="Arial" panose="020B0604020202020204" pitchFamily="34" charset="0"/>
              <a:cs typeface="Arial" panose="020B0604020202020204" pitchFamily="34" charset="0"/>
            </a:endParaRP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Sklearn</a:t>
            </a:r>
            <a:r>
              <a:rPr lang="es-ES" dirty="0">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s-ES" dirty="0">
                <a:latin typeface="Arial" panose="020B0604020202020204" pitchFamily="34" charset="0"/>
                <a:cs typeface="Arial" panose="020B0604020202020204" pitchFamily="34" charset="0"/>
              </a:rPr>
              <a:t>Linear </a:t>
            </a:r>
            <a:r>
              <a:rPr lang="es-ES" dirty="0" err="1">
                <a:latin typeface="Arial" panose="020B0604020202020204" pitchFamily="34" charset="0"/>
                <a:cs typeface="Arial" panose="020B0604020202020204" pitchFamily="34" charset="0"/>
              </a:rPr>
              <a:t>Regression</a:t>
            </a:r>
            <a:r>
              <a:rPr lang="es-ES" dirty="0">
                <a:latin typeface="Arial" panose="020B0604020202020204" pitchFamily="34" charset="0"/>
                <a:cs typeface="Arial" panose="020B0604020202020204" pitchFamily="34" charset="0"/>
              </a:rPr>
              <a:t>. </a:t>
            </a:r>
          </a:p>
          <a:p>
            <a:pPr marL="742950" lvl="1" indent="-285750">
              <a:buFont typeface="Wingdings" panose="05000000000000000000" pitchFamily="2" charset="2"/>
              <a:buChar char="§"/>
            </a:pPr>
            <a:r>
              <a:rPr lang="en-US" dirty="0">
                <a:latin typeface="Arial" panose="020B0604020202020204" pitchFamily="34" charset="0"/>
                <a:cs typeface="Arial" panose="020B0604020202020204" pitchFamily="34" charset="0"/>
              </a:rPr>
              <a:t>Random forest regression. Trying to predict college players NBA rookie year stats </a:t>
            </a:r>
          </a:p>
          <a:p>
            <a:pPr marL="742950" lvl="1" indent="-285750">
              <a:buFont typeface="Wingdings" panose="05000000000000000000" pitchFamily="2" charset="2"/>
              <a:buChar char="§"/>
            </a:pPr>
            <a:r>
              <a:rPr lang="en-US" dirty="0">
                <a:latin typeface="Arial" panose="020B0604020202020204" pitchFamily="34" charset="0"/>
                <a:cs typeface="Arial" panose="020B0604020202020204" pitchFamily="34" charset="0"/>
              </a:rPr>
              <a:t>Euclidean distance</a:t>
            </a:r>
            <a:endParaRPr lang="es-ES" dirty="0">
              <a:latin typeface="Arial" panose="020B0604020202020204" pitchFamily="34" charset="0"/>
              <a:cs typeface="Arial" panose="020B0604020202020204" pitchFamily="34" charset="0"/>
            </a:endParaRPr>
          </a:p>
          <a:p>
            <a:pPr marL="742950" lvl="1" indent="-285750">
              <a:buFontTx/>
              <a:buChar char="-"/>
            </a:pPr>
            <a:endParaRPr lang="es-ES"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0746A40E-B581-4FF5-BAAC-1848417DBE44}"/>
              </a:ext>
            </a:extLst>
          </p:cNvPr>
          <p:cNvSpPr>
            <a:spLocks noGrp="1"/>
          </p:cNvSpPr>
          <p:nvPr>
            <p:ph type="title"/>
          </p:nvPr>
        </p:nvSpPr>
        <p:spPr>
          <a:xfrm>
            <a:off x="381000" y="102393"/>
            <a:ext cx="8210266" cy="327511"/>
          </a:xfrm>
        </p:spPr>
        <p:txBody>
          <a:bodyPr>
            <a:noAutofit/>
          </a:bodyPr>
          <a:lstStyle/>
          <a:p>
            <a:pPr algn="l"/>
            <a:r>
              <a:rPr lang="en-U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Main TECHNOLOGIES used to deploy this project</a:t>
            </a:r>
            <a:endParaRPr lang="es-E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DF4BECD9-2C15-4AB1-83CD-87DBC955F4BB}"/>
              </a:ext>
            </a:extLst>
          </p:cNvPr>
          <p:cNvPicPr>
            <a:picLocks noChangeAspect="1"/>
          </p:cNvPicPr>
          <p:nvPr/>
        </p:nvPicPr>
        <p:blipFill>
          <a:blip r:embed="rId3"/>
          <a:stretch>
            <a:fillRect/>
          </a:stretch>
        </p:blipFill>
        <p:spPr>
          <a:xfrm>
            <a:off x="7006724" y="1338146"/>
            <a:ext cx="1777752" cy="1884417"/>
          </a:xfrm>
          <a:prstGeom prst="rect">
            <a:avLst/>
          </a:prstGeom>
        </p:spPr>
      </p:pic>
    </p:spTree>
    <p:extLst>
      <p:ext uri="{BB962C8B-B14F-4D97-AF65-F5344CB8AC3E}">
        <p14:creationId xmlns:p14="http://schemas.microsoft.com/office/powerpoint/2010/main" val="53607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8</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376935"/>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24599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a:t>SOURCES</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9</a:t>
            </a:fld>
            <a:endParaRPr lang="en-US"/>
          </a:p>
        </p:txBody>
      </p:sp>
      <p:sp>
        <p:nvSpPr>
          <p:cNvPr id="9" name="TextBox 8">
            <a:extLst>
              <a:ext uri="{FF2B5EF4-FFF2-40B4-BE49-F238E27FC236}">
                <a16:creationId xmlns:a16="http://schemas.microsoft.com/office/drawing/2014/main" id="{56216957-94A3-44E2-9A5B-784D1FA54CB5}"/>
              </a:ext>
            </a:extLst>
          </p:cNvPr>
          <p:cNvSpPr txBox="1"/>
          <p:nvPr/>
        </p:nvSpPr>
        <p:spPr>
          <a:xfrm>
            <a:off x="241696" y="761225"/>
            <a:ext cx="6544114" cy="2000548"/>
          </a:xfrm>
          <a:prstGeom prst="rect">
            <a:avLst/>
          </a:prstGeom>
          <a:noFill/>
        </p:spPr>
        <p:txBody>
          <a:bodyPr wrap="square" rtlCol="0">
            <a:spAutoFit/>
          </a:bodyPr>
          <a:lstStyle/>
          <a:p>
            <a:pPr marL="804863" indent="-804863"/>
            <a:r>
              <a:rPr lang="es-ES" sz="1400" b="1" u="sng" dirty="0">
                <a:latin typeface="Arial" panose="020B0604020202020204" pitchFamily="34" charset="0"/>
                <a:cs typeface="Arial" panose="020B0604020202020204" pitchFamily="34" charset="0"/>
              </a:rPr>
              <a:t>DATA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Collected</a:t>
            </a:r>
            <a:r>
              <a:rPr lang="es-ES" sz="1400" dirty="0">
                <a:latin typeface="Arial" panose="020B0604020202020204" pitchFamily="34" charset="0"/>
                <a:cs typeface="Arial" panose="020B0604020202020204" pitchFamily="34" charset="0"/>
              </a:rPr>
              <a:t> from:</a:t>
            </a:r>
          </a:p>
          <a:p>
            <a:pPr marL="804863" indent="-804863"/>
            <a:r>
              <a:rPr lang="es-ES" sz="1400" dirty="0">
                <a:latin typeface="Arial" panose="020B0604020202020204" pitchFamily="34" charset="0"/>
                <a:cs typeface="Arial" panose="020B0604020202020204" pitchFamily="34" charset="0"/>
              </a:rPr>
              <a:t> </a:t>
            </a:r>
          </a:p>
          <a:p>
            <a:pPr marL="1484313" lvl="2" indent="-233363">
              <a:buClr>
                <a:srgbClr val="0070C0"/>
              </a:buClr>
              <a:buFont typeface="Wingdings" panose="05000000000000000000" pitchFamily="2" charset="2"/>
              <a:buChar char="q"/>
            </a:pPr>
            <a:r>
              <a:rPr lang="es-ES" sz="1200" dirty="0" err="1">
                <a:latin typeface="Arial" panose="020B0604020202020204" pitchFamily="34" charset="0"/>
                <a:cs typeface="Arial" panose="020B0604020202020204" pitchFamily="34" charset="0"/>
              </a:rPr>
              <a:t>Kaggle</a:t>
            </a:r>
            <a:r>
              <a:rPr lang="es-ES" sz="1200" dirty="0">
                <a:latin typeface="Arial" panose="020B0604020202020204" pitchFamily="34" charset="0"/>
                <a:cs typeface="Arial" panose="020B0604020202020204" pitchFamily="34" charset="0"/>
              </a:rPr>
              <a:t>. </a:t>
            </a:r>
          </a:p>
          <a:p>
            <a:pPr marL="1828800" lvl="3" indent="-120650">
              <a:buClr>
                <a:srgbClr val="0070C0"/>
              </a:buClr>
              <a:buFont typeface="Wingdings" panose="05000000000000000000" pitchFamily="2" charset="2"/>
              <a:buChar char="§"/>
            </a:pPr>
            <a:r>
              <a:rPr lang="es-ES" sz="1200" dirty="0">
                <a:latin typeface="Arial" panose="020B0604020202020204" pitchFamily="34" charset="0"/>
                <a:cs typeface="Arial" panose="020B0604020202020204" pitchFamily="34" charset="0"/>
              </a:rPr>
              <a:t>NCAA </a:t>
            </a:r>
            <a:r>
              <a:rPr lang="es-ES" sz="1200" dirty="0" err="1">
                <a:latin typeface="Arial" panose="020B0604020202020204" pitchFamily="34" charset="0"/>
                <a:cs typeface="Arial" panose="020B0604020202020204" pitchFamily="34" charset="0"/>
              </a:rPr>
              <a:t>Stats</a:t>
            </a:r>
            <a:r>
              <a:rPr lang="es-E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hlinkClick r:id="rId2"/>
              </a:rPr>
              <a:t>https://www.kaggle.com/robikscube/ncaa-data-20152019-sportsreference</a:t>
            </a:r>
            <a:endParaRPr lang="es-ES" sz="1200" dirty="0">
              <a:latin typeface="Arial" panose="020B0604020202020204" pitchFamily="34" charset="0"/>
              <a:cs typeface="Arial" panose="020B0604020202020204" pitchFamily="34" charset="0"/>
            </a:endParaRPr>
          </a:p>
          <a:p>
            <a:pPr marL="1828800" lvl="3" indent="-120650">
              <a:buClr>
                <a:srgbClr val="0070C0"/>
              </a:buClr>
              <a:buFont typeface="Wingdings" panose="05000000000000000000" pitchFamily="2" charset="2"/>
              <a:buChar char="§"/>
            </a:pPr>
            <a:endParaRPr lang="es-ES" sz="1200" dirty="0">
              <a:latin typeface="Arial" panose="020B0604020202020204" pitchFamily="34" charset="0"/>
              <a:cs typeface="Arial" panose="020B0604020202020204" pitchFamily="34" charset="0"/>
            </a:endParaRPr>
          </a:p>
          <a:p>
            <a:pPr marL="1484313" lvl="2" indent="-233363">
              <a:buClr>
                <a:srgbClr val="0070C0"/>
              </a:buClr>
              <a:buFont typeface="Wingdings" panose="05000000000000000000" pitchFamily="2" charset="2"/>
              <a:buChar char="q"/>
            </a:pPr>
            <a:r>
              <a:rPr lang="es-ES" sz="1200" dirty="0">
                <a:latin typeface="Arial" panose="020B0604020202020204" pitchFamily="34" charset="0"/>
                <a:cs typeface="Arial" panose="020B0604020202020204" pitchFamily="34" charset="0"/>
              </a:rPr>
              <a:t>NBA </a:t>
            </a:r>
            <a:r>
              <a:rPr lang="es-ES" sz="1200" dirty="0" err="1">
                <a:latin typeface="Arial" panose="020B0604020202020204" pitchFamily="34" charset="0"/>
                <a:cs typeface="Arial" panose="020B0604020202020204" pitchFamily="34" charset="0"/>
              </a:rPr>
              <a:t>stats</a:t>
            </a:r>
            <a:endParaRPr lang="es-ES" sz="1200" dirty="0">
              <a:latin typeface="Arial" panose="020B0604020202020204" pitchFamily="34" charset="0"/>
              <a:cs typeface="Arial" panose="020B0604020202020204" pitchFamily="34" charset="0"/>
            </a:endParaRPr>
          </a:p>
          <a:p>
            <a:pPr marL="1255713" lvl="1" indent="-1588"/>
            <a:endParaRPr lang="es-ES" sz="1200" dirty="0">
              <a:latin typeface="Arial" panose="020B0604020202020204" pitchFamily="34" charset="0"/>
              <a:cs typeface="Arial" panose="020B0604020202020204" pitchFamily="34" charset="0"/>
              <a:hlinkClick r:id="rId3"/>
            </a:endParaRPr>
          </a:p>
          <a:p>
            <a:pPr marL="1255713" lvl="1" indent="-1588"/>
            <a:r>
              <a:rPr lang="es-ES" sz="1200" dirty="0">
                <a:latin typeface="Arial" panose="020B0604020202020204" pitchFamily="34" charset="0"/>
                <a:cs typeface="Arial" panose="020B0604020202020204" pitchFamily="34" charset="0"/>
                <a:hlinkClick r:id="rId3"/>
              </a:rPr>
              <a:t>https://www.basketball-reference.com/leagues/NBA_2021.html</a:t>
            </a:r>
            <a:endParaRPr lang="es-ES" sz="1200" dirty="0">
              <a:latin typeface="Arial" panose="020B0604020202020204" pitchFamily="34" charset="0"/>
              <a:cs typeface="Arial" panose="020B0604020202020204" pitchFamily="34" charset="0"/>
            </a:endParaRPr>
          </a:p>
          <a:p>
            <a:pPr marL="1262063" lvl="1" indent="-3175"/>
            <a:r>
              <a:rPr lang="es-ES" sz="1200" dirty="0">
                <a:latin typeface="Arial" panose="020B0604020202020204" pitchFamily="34" charset="0"/>
                <a:cs typeface="Arial" panose="020B0604020202020204" pitchFamily="34" charset="0"/>
                <a:hlinkClick r:id="rId4"/>
              </a:rPr>
              <a:t>https://hoopshype.com/salaries/players/</a:t>
            </a:r>
            <a:endParaRPr lang="es-ES" sz="1200" dirty="0">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FE30FC75-9636-49D5-BA95-7EF89326D449}"/>
              </a:ext>
            </a:extLst>
          </p:cNvPr>
          <p:cNvSpPr/>
          <p:nvPr/>
        </p:nvSpPr>
        <p:spPr>
          <a:xfrm>
            <a:off x="1271910" y="1295828"/>
            <a:ext cx="192505" cy="1148156"/>
          </a:xfrm>
          <a:prstGeom prst="leftBrace">
            <a:avLst>
              <a:gd name="adj1" fmla="val 39794"/>
              <a:gd name="adj2" fmla="val 50000"/>
            </a:avLst>
          </a:prstGeom>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extBox 6">
            <a:extLst>
              <a:ext uri="{FF2B5EF4-FFF2-40B4-BE49-F238E27FC236}">
                <a16:creationId xmlns:a16="http://schemas.microsoft.com/office/drawing/2014/main" id="{C2EA434E-56A5-4D41-B5A8-2CC7ECBAD4B9}"/>
              </a:ext>
            </a:extLst>
          </p:cNvPr>
          <p:cNvSpPr txBox="1"/>
          <p:nvPr/>
        </p:nvSpPr>
        <p:spPr>
          <a:xfrm>
            <a:off x="757335" y="3174020"/>
            <a:ext cx="3512157" cy="1384995"/>
          </a:xfrm>
          <a:prstGeom prst="rect">
            <a:avLst/>
          </a:prstGeom>
          <a:noFill/>
        </p:spPr>
        <p:txBody>
          <a:bodyPr wrap="square" rtlCol="0">
            <a:spAutoFit/>
          </a:bodyPr>
          <a:lstStyle/>
          <a:p>
            <a:r>
              <a:rPr lang="es-ES" sz="1400" b="1" u="sng" dirty="0">
                <a:latin typeface="Arial" panose="020B0604020202020204" pitchFamily="34" charset="0"/>
                <a:cs typeface="Arial" panose="020B0604020202020204" pitchFamily="34" charset="0"/>
              </a:rPr>
              <a:t>MAIN CHARACTERISTICS</a:t>
            </a:r>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Pretty</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straight</a:t>
            </a:r>
            <a:r>
              <a:rPr lang="es-ES" sz="1400" dirty="0">
                <a:latin typeface="Arial" panose="020B0604020202020204" pitchFamily="34" charset="0"/>
                <a:cs typeface="Arial" panose="020B0604020202020204" pitchFamily="34" charset="0"/>
              </a:rPr>
              <a:t> forward </a:t>
            </a:r>
            <a:r>
              <a:rPr lang="es-ES" sz="1400" dirty="0" err="1">
                <a:latin typeface="Arial" panose="020B0604020202020204" pitchFamily="34" charset="0"/>
                <a:cs typeface="Arial" panose="020B0604020202020204" pitchFamily="34" charset="0"/>
              </a:rPr>
              <a:t>process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Abundance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of</a:t>
            </a:r>
            <a:r>
              <a:rPr lang="es-ES" sz="1400" dirty="0">
                <a:latin typeface="Arial" panose="020B0604020202020204" pitchFamily="34" charset="0"/>
                <a:cs typeface="Arial" panose="020B0604020202020204" pitchFamily="34" charset="0"/>
              </a:rPr>
              <a:t> data &amp; </a:t>
            </a:r>
            <a:r>
              <a:rPr lang="es-ES" sz="1400" dirty="0" err="1">
                <a:latin typeface="Arial" panose="020B0604020202020204" pitchFamily="34" charset="0"/>
                <a:cs typeface="Arial" panose="020B0604020202020204" pitchFamily="34" charset="0"/>
              </a:rPr>
              <a:t>statistics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Standardized</a:t>
            </a:r>
            <a:r>
              <a:rPr lang="es-ES" sz="1400" dirty="0">
                <a:latin typeface="Arial" panose="020B0604020202020204" pitchFamily="34" charset="0"/>
                <a:cs typeface="Arial" panose="020B0604020202020204" pitchFamily="34" charset="0"/>
              </a:rPr>
              <a:t> data</a:t>
            </a:r>
          </a:p>
          <a:p>
            <a:endParaRPr lang="es-ES" sz="1400" dirty="0">
              <a:latin typeface="Arial" panose="020B0604020202020204" pitchFamily="34" charset="0"/>
              <a:cs typeface="Arial" panose="020B0604020202020204" pitchFamily="34" charset="0"/>
            </a:endParaRPr>
          </a:p>
        </p:txBody>
      </p:sp>
      <p:pic>
        <p:nvPicPr>
          <p:cNvPr id="10" name="Picture 9" descr="Shape&#10;&#10;Description automatically generated with low confidence">
            <a:extLst>
              <a:ext uri="{FF2B5EF4-FFF2-40B4-BE49-F238E27FC236}">
                <a16:creationId xmlns:a16="http://schemas.microsoft.com/office/drawing/2014/main" id="{D05559C5-31DD-4A26-8684-D418FF664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165" y="1303804"/>
            <a:ext cx="1870216" cy="1870216"/>
          </a:xfrm>
          <a:prstGeom prst="rect">
            <a:avLst/>
          </a:prstGeom>
        </p:spPr>
      </p:pic>
    </p:spTree>
    <p:extLst>
      <p:ext uri="{BB962C8B-B14F-4D97-AF65-F5344CB8AC3E}">
        <p14:creationId xmlns:p14="http://schemas.microsoft.com/office/powerpoint/2010/main" val="4222607268"/>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6" id="{DF9178E7-896F-48F9-9DCE-A6FE33C08BD2}" vid="{C73EB215-C1E7-46C3-A823-DB99007BA4F2}"/>
    </a:ext>
  </a:extLst>
</a:theme>
</file>

<file path=ppt/theme/theme2.xml><?xml version="1.0" encoding="utf-8"?>
<a:theme xmlns:a="http://schemas.openxmlformats.org/drawingml/2006/main" name="Tradeshift Master Template">
  <a:themeElements>
    <a:clrScheme name="Custom 3">
      <a:dk1>
        <a:srgbClr val="1E1E1E"/>
      </a:dk1>
      <a:lt1>
        <a:srgbClr val="FFFFFF"/>
      </a:lt1>
      <a:dk2>
        <a:srgbClr val="5C5C5C"/>
      </a:dk2>
      <a:lt2>
        <a:srgbClr val="F9F9F9"/>
      </a:lt2>
      <a:accent1>
        <a:srgbClr val="36DDFF"/>
      </a:accent1>
      <a:accent2>
        <a:srgbClr val="FFAA42"/>
      </a:accent2>
      <a:accent3>
        <a:srgbClr val="FF3352"/>
      </a:accent3>
      <a:accent4>
        <a:srgbClr val="6141E3"/>
      </a:accent4>
      <a:accent5>
        <a:srgbClr val="0A37F0"/>
      </a:accent5>
      <a:accent6>
        <a:srgbClr val="38EBBC"/>
      </a:accent6>
      <a:hlink>
        <a:srgbClr val="0A37F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1487</TotalTime>
  <Words>1176</Words>
  <Application>Microsoft Office PowerPoint</Application>
  <PresentationFormat>On-screen Show (16:9)</PresentationFormat>
  <Paragraphs>236</Paragraphs>
  <Slides>41</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Arial</vt:lpstr>
      <vt:lpstr>Calibri</vt:lpstr>
      <vt:lpstr>Maven Pro</vt:lpstr>
      <vt:lpstr>Muli</vt:lpstr>
      <vt:lpstr>Muli Regular</vt:lpstr>
      <vt:lpstr>Nunito</vt:lpstr>
      <vt:lpstr>Open Sans</vt:lpstr>
      <vt:lpstr>Open Sans ExtraBold</vt:lpstr>
      <vt:lpstr>Wingdings</vt:lpstr>
      <vt:lpstr>blank</vt:lpstr>
      <vt:lpstr>Tradeshift Master Template</vt:lpstr>
      <vt:lpstr>Momentum</vt:lpstr>
      <vt:lpstr>Using Automated Machine Learning to Predict NBA Player replacement </vt:lpstr>
      <vt:lpstr>TEAM MEMBERS: </vt:lpstr>
      <vt:lpstr>PowerPoint Presentation</vt:lpstr>
      <vt:lpstr>AGENDA</vt:lpstr>
      <vt:lpstr>Project title</vt:lpstr>
      <vt:lpstr>Description &amp; Scope </vt:lpstr>
      <vt:lpstr>Main TECHNOLOGIES used to deploy this project</vt:lpstr>
      <vt:lpstr>AGENDA</vt:lpstr>
      <vt:lpstr>SOURCES</vt:lpstr>
      <vt:lpstr>AGENDA</vt:lpstr>
      <vt:lpstr>EXTRACTION</vt:lpstr>
      <vt:lpstr>EXTRACTION. Reading .csv for stats &amp; Salaries</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LOAD #1. To produce statistical cleaned data</vt:lpstr>
      <vt:lpstr>AGENDA</vt:lpstr>
      <vt:lpstr>ETL #2</vt:lpstr>
      <vt:lpstr>ETL #2 - EXTRACTION. Reading .csv for stats</vt:lpstr>
      <vt:lpstr>ETL #2 – TRANSFORMATION.  To do machine learning models. Random Forest Regression</vt:lpstr>
      <vt:lpstr>ETL #2 – TRANSFORMATION.  To do machine learning models. Random Forest Regression</vt:lpstr>
      <vt:lpstr>ETL #2 – TRANSFORMATION.  To do machine learning models. Random Forest Regression</vt:lpstr>
      <vt:lpstr>ETL #2 – LOADING PHASE.  To do machine learning models. Random Forest Regression</vt:lpstr>
      <vt:lpstr>AGENDA</vt:lpstr>
      <vt:lpstr>CODING</vt:lpstr>
      <vt:lpstr>CODING. NCAA_Rookie_Prediction.ipynb </vt:lpstr>
      <vt:lpstr>CODING. clustering_distances.ipynb </vt:lpstr>
      <vt:lpstr>CODING. clustering_distances.ipynb </vt:lpstr>
      <vt:lpstr>CODING. App.py </vt:lpstr>
      <vt:lpstr>AGENDA</vt:lpstr>
      <vt:lpstr>USER INTERFACE. Data filtering &amp; target player selection</vt:lpstr>
      <vt:lpstr>USER INTERFACE. Network graph</vt:lpstr>
      <vt:lpstr>USER INTERFACE. Interactive bar graph</vt:lpstr>
      <vt:lpstr>AGENDA</vt:lpstr>
      <vt:lpstr>CONCLUSIONS</vt:lpstr>
      <vt:lpstr>PowerPoint Presentation</vt:lpstr>
      <vt:lpstr>PowerPoint Presentation</vt:lpstr>
      <vt:lpstr>Linear Regression Results</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domaica</dc:creator>
  <cp:lastModifiedBy>ignacio domaica</cp:lastModifiedBy>
  <cp:revision>63</cp:revision>
  <cp:lastPrinted>2021-07-15T18:44:28Z</cp:lastPrinted>
  <dcterms:created xsi:type="dcterms:W3CDTF">2021-07-15T13:03:47Z</dcterms:created>
  <dcterms:modified xsi:type="dcterms:W3CDTF">2021-07-22T16:04:15Z</dcterms:modified>
</cp:coreProperties>
</file>